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4.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0" r:id="rId1"/>
  </p:sldMasterIdLst>
  <p:notesMasterIdLst>
    <p:notesMasterId r:id="rId96"/>
  </p:notesMasterIdLst>
  <p:sldIdLst>
    <p:sldId id="387" r:id="rId2"/>
    <p:sldId id="291" r:id="rId3"/>
    <p:sldId id="292" r:id="rId4"/>
    <p:sldId id="420" r:id="rId5"/>
    <p:sldId id="421" r:id="rId6"/>
    <p:sldId id="293" r:id="rId7"/>
    <p:sldId id="283" r:id="rId8"/>
    <p:sldId id="284" r:id="rId9"/>
    <p:sldId id="285" r:id="rId10"/>
    <p:sldId id="286" r:id="rId11"/>
    <p:sldId id="287" r:id="rId12"/>
    <p:sldId id="288" r:id="rId13"/>
    <p:sldId id="289" r:id="rId14"/>
    <p:sldId id="398" r:id="rId15"/>
    <p:sldId id="392" r:id="rId16"/>
    <p:sldId id="393" r:id="rId17"/>
    <p:sldId id="394" r:id="rId18"/>
    <p:sldId id="395" r:id="rId19"/>
    <p:sldId id="396" r:id="rId20"/>
    <p:sldId id="397" r:id="rId21"/>
    <p:sldId id="400" r:id="rId22"/>
    <p:sldId id="401" r:id="rId23"/>
    <p:sldId id="402" r:id="rId24"/>
    <p:sldId id="403" r:id="rId25"/>
    <p:sldId id="404" r:id="rId26"/>
    <p:sldId id="423" r:id="rId27"/>
    <p:sldId id="418" r:id="rId28"/>
    <p:sldId id="419" r:id="rId29"/>
    <p:sldId id="320" r:id="rId30"/>
    <p:sldId id="379" r:id="rId31"/>
    <p:sldId id="380" r:id="rId32"/>
    <p:sldId id="321" r:id="rId33"/>
    <p:sldId id="322" r:id="rId34"/>
    <p:sldId id="327" r:id="rId35"/>
    <p:sldId id="323" r:id="rId36"/>
    <p:sldId id="326" r:id="rId37"/>
    <p:sldId id="328" r:id="rId38"/>
    <p:sldId id="271" r:id="rId39"/>
    <p:sldId id="330" r:id="rId40"/>
    <p:sldId id="272" r:id="rId41"/>
    <p:sldId id="332" r:id="rId42"/>
    <p:sldId id="273" r:id="rId43"/>
    <p:sldId id="381" r:id="rId44"/>
    <p:sldId id="333" r:id="rId45"/>
    <p:sldId id="386" r:id="rId46"/>
    <p:sldId id="331" r:id="rId47"/>
    <p:sldId id="261" r:id="rId48"/>
    <p:sldId id="260" r:id="rId49"/>
    <p:sldId id="257" r:id="rId50"/>
    <p:sldId id="259" r:id="rId51"/>
    <p:sldId id="258" r:id="rId52"/>
    <p:sldId id="422" r:id="rId53"/>
    <p:sldId id="399" r:id="rId54"/>
    <p:sldId id="335" r:id="rId55"/>
    <p:sldId id="336" r:id="rId56"/>
    <p:sldId id="349" r:id="rId57"/>
    <p:sldId id="337" r:id="rId58"/>
    <p:sldId id="338" r:id="rId59"/>
    <p:sldId id="339" r:id="rId60"/>
    <p:sldId id="340" r:id="rId61"/>
    <p:sldId id="350" r:id="rId62"/>
    <p:sldId id="341" r:id="rId63"/>
    <p:sldId id="347" r:id="rId64"/>
    <p:sldId id="348" r:id="rId65"/>
    <p:sldId id="351" r:id="rId66"/>
    <p:sldId id="352" r:id="rId67"/>
    <p:sldId id="353" r:id="rId68"/>
    <p:sldId id="342" r:id="rId69"/>
    <p:sldId id="354" r:id="rId70"/>
    <p:sldId id="355" r:id="rId71"/>
    <p:sldId id="343" r:id="rId72"/>
    <p:sldId id="357" r:id="rId73"/>
    <p:sldId id="356" r:id="rId74"/>
    <p:sldId id="358" r:id="rId75"/>
    <p:sldId id="359" r:id="rId76"/>
    <p:sldId id="344" r:id="rId77"/>
    <p:sldId id="360" r:id="rId78"/>
    <p:sldId id="361" r:id="rId79"/>
    <p:sldId id="362" r:id="rId80"/>
    <p:sldId id="363" r:id="rId81"/>
    <p:sldId id="364" r:id="rId82"/>
    <p:sldId id="345" r:id="rId83"/>
    <p:sldId id="346" r:id="rId84"/>
    <p:sldId id="366" r:id="rId85"/>
    <p:sldId id="365" r:id="rId86"/>
    <p:sldId id="368" r:id="rId87"/>
    <p:sldId id="367" r:id="rId88"/>
    <p:sldId id="290" r:id="rId89"/>
    <p:sldId id="370" r:id="rId90"/>
    <p:sldId id="369" r:id="rId91"/>
    <p:sldId id="371" r:id="rId92"/>
    <p:sldId id="372" r:id="rId93"/>
    <p:sldId id="373" r:id="rId94"/>
    <p:sldId id="391" r:id="rId9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64" autoAdjust="0"/>
    <p:restoredTop sz="78839" autoAdjust="0"/>
  </p:normalViewPr>
  <p:slideViewPr>
    <p:cSldViewPr snapToGrid="0" snapToObjects="1">
      <p:cViewPr>
        <p:scale>
          <a:sx n="90" d="100"/>
          <a:sy n="90" d="100"/>
        </p:scale>
        <p:origin x="-1696" y="-320"/>
      </p:cViewPr>
      <p:guideLst>
        <p:guide orient="horz" pos="1620"/>
        <p:guide pos="2880"/>
      </p:guideLst>
    </p:cSldViewPr>
  </p:slideViewPr>
  <p:notesTextViewPr>
    <p:cViewPr>
      <p:scale>
        <a:sx n="100" d="100"/>
        <a:sy n="100" d="100"/>
      </p:scale>
      <p:origin x="0" y="0"/>
    </p:cViewPr>
  </p:notesTextViewPr>
  <p:notesViewPr>
    <p:cSldViewPr snapToGrid="0" snapToObjects="1">
      <p:cViewPr varScale="1">
        <p:scale>
          <a:sx n="76" d="100"/>
          <a:sy n="76" d="100"/>
        </p:scale>
        <p:origin x="-3568" y="3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notesMaster" Target="notesMasters/notesMaster1.xml"/><Relationship Id="rId97" Type="http://schemas.openxmlformats.org/officeDocument/2006/relationships/printerSettings" Target="printerSettings/printerSettings1.bin"/><Relationship Id="rId98" Type="http://schemas.openxmlformats.org/officeDocument/2006/relationships/presProps" Target="presProps.xml"/><Relationship Id="rId9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theme" Target="theme/theme1.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SorinZGURA:Dropbox:iss:evaluare:INCD-uri:ISS:prezentare_zis:HR%20Training%202007_201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SorinZGURA:Dropbox:iss:evaluare:INCD-uri:ISS:prezentare_zis:People%202012_REVISED.xlsm"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SorinZGURA:Dropbox:iss:evaluare:INCD-uri:ISS:prezentare_zis:People%202012_REVISED.xlsm"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SorinZGURA:Dropbox:iss:evaluare:INCD-uri:ISS:prezentare_zis:emp:Lucrari.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ISS</a:t>
            </a:r>
            <a:r>
              <a:rPr lang="en-US" baseline="0"/>
              <a:t> HR PROFESSIONAL TRAINING</a:t>
            </a:r>
            <a:endParaRPr lang="en-US"/>
          </a:p>
        </c:rich>
      </c:tx>
      <c:layout/>
      <c:overlay val="0"/>
    </c:title>
    <c:autoTitleDeleted val="0"/>
    <c:view3D>
      <c:rotX val="15"/>
      <c:rotY val="20"/>
      <c:rAngAx val="0"/>
      <c:perspective val="30"/>
    </c:view3D>
    <c:floor>
      <c:thickness val="0"/>
    </c:floor>
    <c:sideWall>
      <c:thickness val="0"/>
    </c:sideWall>
    <c:backWall>
      <c:thickness val="0"/>
    </c:backWall>
    <c:plotArea>
      <c:layout/>
      <c:bar3DChart>
        <c:barDir val="col"/>
        <c:grouping val="standard"/>
        <c:varyColors val="0"/>
        <c:ser>
          <c:idx val="5"/>
          <c:order val="0"/>
          <c:tx>
            <c:v>Foreign Language Training</c:v>
          </c:tx>
          <c:spPr>
            <a:solidFill>
              <a:srgbClr val="FF0000"/>
            </a:solidFill>
          </c:spPr>
          <c:invertIfNegative val="0"/>
          <c:cat>
            <c:numRef>
              <c:f>Sheet1!$C$7:$G$7</c:f>
              <c:numCache>
                <c:formatCode>General</c:formatCode>
                <c:ptCount val="5"/>
                <c:pt idx="0">
                  <c:v>2007.0</c:v>
                </c:pt>
                <c:pt idx="1">
                  <c:v>2008.0</c:v>
                </c:pt>
                <c:pt idx="2">
                  <c:v>2009.0</c:v>
                </c:pt>
                <c:pt idx="3">
                  <c:v>2010.0</c:v>
                </c:pt>
                <c:pt idx="4">
                  <c:v>2011.0</c:v>
                </c:pt>
              </c:numCache>
            </c:numRef>
          </c:cat>
          <c:val>
            <c:numRef>
              <c:f>Sheet1!$C$13:$G$13</c:f>
              <c:numCache>
                <c:formatCode>General</c:formatCode>
                <c:ptCount val="5"/>
                <c:pt idx="0">
                  <c:v>1.0</c:v>
                </c:pt>
                <c:pt idx="1">
                  <c:v>2.0</c:v>
                </c:pt>
                <c:pt idx="2">
                  <c:v>2.0</c:v>
                </c:pt>
              </c:numCache>
            </c:numRef>
          </c:val>
        </c:ser>
        <c:ser>
          <c:idx val="4"/>
          <c:order val="1"/>
          <c:tx>
            <c:v>Software Training</c:v>
          </c:tx>
          <c:spPr>
            <a:solidFill>
              <a:srgbClr val="00B050"/>
            </a:solidFill>
          </c:spPr>
          <c:invertIfNegative val="0"/>
          <c:cat>
            <c:numRef>
              <c:f>Sheet1!$C$7:$G$7</c:f>
              <c:numCache>
                <c:formatCode>General</c:formatCode>
                <c:ptCount val="5"/>
                <c:pt idx="0">
                  <c:v>2007.0</c:v>
                </c:pt>
                <c:pt idx="1">
                  <c:v>2008.0</c:v>
                </c:pt>
                <c:pt idx="2">
                  <c:v>2009.0</c:v>
                </c:pt>
                <c:pt idx="3">
                  <c:v>2010.0</c:v>
                </c:pt>
                <c:pt idx="4">
                  <c:v>2011.0</c:v>
                </c:pt>
              </c:numCache>
            </c:numRef>
          </c:cat>
          <c:val>
            <c:numRef>
              <c:f>Sheet1!$C$12:$G$12</c:f>
              <c:numCache>
                <c:formatCode>General</c:formatCode>
                <c:ptCount val="5"/>
                <c:pt idx="3">
                  <c:v>3.0</c:v>
                </c:pt>
                <c:pt idx="4">
                  <c:v>1.0</c:v>
                </c:pt>
              </c:numCache>
            </c:numRef>
          </c:val>
        </c:ser>
        <c:ser>
          <c:idx val="0"/>
          <c:order val="2"/>
          <c:tx>
            <c:v>Ph.D. Training</c:v>
          </c:tx>
          <c:spPr>
            <a:solidFill>
              <a:srgbClr val="7030A0"/>
            </a:solidFill>
          </c:spPr>
          <c:invertIfNegative val="0"/>
          <c:cat>
            <c:numRef>
              <c:f>Sheet1!$C$7:$G$7</c:f>
              <c:numCache>
                <c:formatCode>General</c:formatCode>
                <c:ptCount val="5"/>
                <c:pt idx="0">
                  <c:v>2007.0</c:v>
                </c:pt>
                <c:pt idx="1">
                  <c:v>2008.0</c:v>
                </c:pt>
                <c:pt idx="2">
                  <c:v>2009.0</c:v>
                </c:pt>
                <c:pt idx="3">
                  <c:v>2010.0</c:v>
                </c:pt>
                <c:pt idx="4">
                  <c:v>2011.0</c:v>
                </c:pt>
              </c:numCache>
            </c:numRef>
          </c:cat>
          <c:val>
            <c:numRef>
              <c:f>Sheet1!$C$9:$G$9</c:f>
              <c:numCache>
                <c:formatCode>General</c:formatCode>
                <c:ptCount val="5"/>
                <c:pt idx="0">
                  <c:v>5.0</c:v>
                </c:pt>
                <c:pt idx="1">
                  <c:v>6.0</c:v>
                </c:pt>
                <c:pt idx="4">
                  <c:v>1.0</c:v>
                </c:pt>
              </c:numCache>
            </c:numRef>
          </c:val>
        </c:ser>
        <c:ser>
          <c:idx val="3"/>
          <c:order val="3"/>
          <c:tx>
            <c:v>Health and Safety Training</c:v>
          </c:tx>
          <c:spPr>
            <a:solidFill>
              <a:srgbClr val="00B0F0"/>
            </a:solidFill>
          </c:spPr>
          <c:invertIfNegative val="0"/>
          <c:cat>
            <c:numRef>
              <c:f>Sheet1!$C$7:$G$7</c:f>
              <c:numCache>
                <c:formatCode>General</c:formatCode>
                <c:ptCount val="5"/>
                <c:pt idx="0">
                  <c:v>2007.0</c:v>
                </c:pt>
                <c:pt idx="1">
                  <c:v>2008.0</c:v>
                </c:pt>
                <c:pt idx="2">
                  <c:v>2009.0</c:v>
                </c:pt>
                <c:pt idx="3">
                  <c:v>2010.0</c:v>
                </c:pt>
                <c:pt idx="4">
                  <c:v>2011.0</c:v>
                </c:pt>
              </c:numCache>
            </c:numRef>
          </c:cat>
          <c:val>
            <c:numRef>
              <c:f>Sheet1!$C$11:$G$11</c:f>
              <c:numCache>
                <c:formatCode>General</c:formatCode>
                <c:ptCount val="5"/>
                <c:pt idx="3">
                  <c:v>4.0</c:v>
                </c:pt>
              </c:numCache>
            </c:numRef>
          </c:val>
        </c:ser>
        <c:ser>
          <c:idx val="1"/>
          <c:order val="4"/>
          <c:tx>
            <c:v>Accounting and Financial Management</c:v>
          </c:tx>
          <c:spPr>
            <a:solidFill>
              <a:srgbClr val="FFFF00"/>
            </a:solidFill>
          </c:spPr>
          <c:invertIfNegative val="0"/>
          <c:cat>
            <c:numRef>
              <c:f>Sheet1!$C$7:$G$7</c:f>
              <c:numCache>
                <c:formatCode>General</c:formatCode>
                <c:ptCount val="5"/>
                <c:pt idx="0">
                  <c:v>2007.0</c:v>
                </c:pt>
                <c:pt idx="1">
                  <c:v>2008.0</c:v>
                </c:pt>
                <c:pt idx="2">
                  <c:v>2009.0</c:v>
                </c:pt>
                <c:pt idx="3">
                  <c:v>2010.0</c:v>
                </c:pt>
                <c:pt idx="4">
                  <c:v>2011.0</c:v>
                </c:pt>
              </c:numCache>
            </c:numRef>
          </c:cat>
          <c:val>
            <c:numRef>
              <c:f>Sheet1!$C$10:$G$10</c:f>
              <c:numCache>
                <c:formatCode>General</c:formatCode>
                <c:ptCount val="5"/>
                <c:pt idx="0">
                  <c:v>2.0</c:v>
                </c:pt>
                <c:pt idx="1">
                  <c:v>18.0</c:v>
                </c:pt>
                <c:pt idx="2">
                  <c:v>7.0</c:v>
                </c:pt>
                <c:pt idx="3">
                  <c:v>5.0</c:v>
                </c:pt>
                <c:pt idx="4">
                  <c:v>3.0</c:v>
                </c:pt>
              </c:numCache>
            </c:numRef>
          </c:val>
        </c:ser>
        <c:ser>
          <c:idx val="2"/>
          <c:order val="5"/>
          <c:tx>
            <c:v>Project Management Training</c:v>
          </c:tx>
          <c:spPr>
            <a:solidFill>
              <a:srgbClr val="0000FF"/>
            </a:solidFill>
          </c:spPr>
          <c:invertIfNegative val="0"/>
          <c:cat>
            <c:numRef>
              <c:f>Sheet1!$C$7:$G$7</c:f>
              <c:numCache>
                <c:formatCode>General</c:formatCode>
                <c:ptCount val="5"/>
                <c:pt idx="0">
                  <c:v>2007.0</c:v>
                </c:pt>
                <c:pt idx="1">
                  <c:v>2008.0</c:v>
                </c:pt>
                <c:pt idx="2">
                  <c:v>2009.0</c:v>
                </c:pt>
                <c:pt idx="3">
                  <c:v>2010.0</c:v>
                </c:pt>
                <c:pt idx="4">
                  <c:v>2011.0</c:v>
                </c:pt>
              </c:numCache>
            </c:numRef>
          </c:cat>
          <c:val>
            <c:numRef>
              <c:f>Sheet1!$C$8:$G$8</c:f>
              <c:numCache>
                <c:formatCode>General</c:formatCode>
                <c:ptCount val="5"/>
                <c:pt idx="3">
                  <c:v>13.0</c:v>
                </c:pt>
                <c:pt idx="4">
                  <c:v>15.0</c:v>
                </c:pt>
              </c:numCache>
            </c:numRef>
          </c:val>
        </c:ser>
        <c:dLbls>
          <c:showLegendKey val="0"/>
          <c:showVal val="0"/>
          <c:showCatName val="0"/>
          <c:showSerName val="0"/>
          <c:showPercent val="0"/>
          <c:showBubbleSize val="0"/>
        </c:dLbls>
        <c:gapWidth val="150"/>
        <c:shape val="box"/>
        <c:axId val="-2107345752"/>
        <c:axId val="-2107350216"/>
        <c:axId val="-2107355720"/>
      </c:bar3DChart>
      <c:catAx>
        <c:axId val="-2107345752"/>
        <c:scaling>
          <c:orientation val="minMax"/>
        </c:scaling>
        <c:delete val="0"/>
        <c:axPos val="b"/>
        <c:numFmt formatCode="General" sourceLinked="1"/>
        <c:majorTickMark val="out"/>
        <c:minorTickMark val="none"/>
        <c:tickLblPos val="nextTo"/>
        <c:txPr>
          <a:bodyPr/>
          <a:lstStyle/>
          <a:p>
            <a:pPr>
              <a:defRPr sz="1400" b="1" i="0" baseline="0"/>
            </a:pPr>
            <a:endParaRPr lang="en-US"/>
          </a:p>
        </c:txPr>
        <c:crossAx val="-2107350216"/>
        <c:crosses val="autoZero"/>
        <c:auto val="1"/>
        <c:lblAlgn val="ctr"/>
        <c:lblOffset val="100"/>
        <c:noMultiLvlLbl val="0"/>
      </c:catAx>
      <c:valAx>
        <c:axId val="-2107350216"/>
        <c:scaling>
          <c:orientation val="minMax"/>
        </c:scaling>
        <c:delete val="0"/>
        <c:axPos val="l"/>
        <c:majorGridlines/>
        <c:title>
          <c:tx>
            <c:rich>
              <a:bodyPr rot="-5400000" vert="horz"/>
              <a:lstStyle/>
              <a:p>
                <a:pPr>
                  <a:defRPr/>
                </a:pPr>
                <a:r>
                  <a:rPr lang="en-US" sz="1400" baseline="0"/>
                  <a:t>NUMBER OF PERSONNEL</a:t>
                </a:r>
              </a:p>
            </c:rich>
          </c:tx>
          <c:layout/>
          <c:overlay val="0"/>
        </c:title>
        <c:numFmt formatCode="General" sourceLinked="1"/>
        <c:majorTickMark val="out"/>
        <c:minorTickMark val="none"/>
        <c:tickLblPos val="nextTo"/>
        <c:txPr>
          <a:bodyPr/>
          <a:lstStyle/>
          <a:p>
            <a:pPr>
              <a:defRPr sz="1400" b="1" i="0" baseline="0"/>
            </a:pPr>
            <a:endParaRPr lang="en-US"/>
          </a:p>
        </c:txPr>
        <c:crossAx val="-2107345752"/>
        <c:crosses val="autoZero"/>
        <c:crossBetween val="between"/>
      </c:valAx>
      <c:serAx>
        <c:axId val="-2107355720"/>
        <c:scaling>
          <c:orientation val="minMax"/>
        </c:scaling>
        <c:delete val="0"/>
        <c:axPos val="b"/>
        <c:majorTickMark val="out"/>
        <c:minorTickMark val="none"/>
        <c:tickLblPos val="nextTo"/>
        <c:txPr>
          <a:bodyPr/>
          <a:lstStyle/>
          <a:p>
            <a:pPr>
              <a:defRPr sz="1200" b="1" i="0" baseline="0"/>
            </a:pPr>
            <a:endParaRPr lang="en-US"/>
          </a:p>
        </c:txPr>
        <c:crossAx val="-2107350216"/>
        <c:crosses val="autoZero"/>
      </c:ser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ISS</a:t>
            </a:r>
            <a:r>
              <a:rPr lang="en-US" baseline="0"/>
              <a:t> RESEARCH PERSONNEL Ph.D. RANKING</a:t>
            </a:r>
            <a:endParaRPr lang="en-US"/>
          </a:p>
        </c:rich>
      </c:tx>
      <c:layout/>
      <c:overlay val="0"/>
    </c:title>
    <c:autoTitleDeleted val="0"/>
    <c:view3D>
      <c:rotX val="15"/>
      <c:rotY val="20"/>
      <c:rAngAx val="0"/>
      <c:perspective val="30"/>
    </c:view3D>
    <c:floor>
      <c:thickness val="0"/>
    </c:floor>
    <c:sideWall>
      <c:thickness val="0"/>
    </c:sideWall>
    <c:backWall>
      <c:thickness val="0"/>
    </c:backWall>
    <c:plotArea>
      <c:layout/>
      <c:bar3DChart>
        <c:barDir val="col"/>
        <c:grouping val="standard"/>
        <c:varyColors val="0"/>
        <c:ser>
          <c:idx val="0"/>
          <c:order val="0"/>
          <c:tx>
            <c:v>Female</c:v>
          </c:tx>
          <c:spPr>
            <a:solidFill>
              <a:srgbClr val="FFFF00"/>
            </a:solidFill>
          </c:spPr>
          <c:invertIfNegative val="0"/>
          <c:dLbls>
            <c:dLbl>
              <c:idx val="0"/>
              <c:layout>
                <c:manualLayout>
                  <c:x val="0.00878923754402405"/>
                  <c:y val="-0.026254507474345"/>
                </c:manualLayout>
              </c:layout>
              <c:showLegendKey val="0"/>
              <c:showVal val="1"/>
              <c:showCatName val="0"/>
              <c:showSerName val="0"/>
              <c:showPercent val="0"/>
              <c:showBubbleSize val="0"/>
            </c:dLbl>
            <c:dLbl>
              <c:idx val="1"/>
              <c:layout>
                <c:manualLayout>
                  <c:x val="0.00585949169601608"/>
                  <c:y val="-0.026254507474345"/>
                </c:manualLayout>
              </c:layout>
              <c:showLegendKey val="0"/>
              <c:showVal val="1"/>
              <c:showCatName val="0"/>
              <c:showSerName val="0"/>
              <c:showPercent val="0"/>
              <c:showBubbleSize val="0"/>
            </c:dLbl>
            <c:dLbl>
              <c:idx val="2"/>
              <c:layout>
                <c:manualLayout>
                  <c:x val="-0.0117189833920321"/>
                  <c:y val="-0.0282740849723715"/>
                </c:manualLayout>
              </c:layout>
              <c:showLegendKey val="0"/>
              <c:showVal val="1"/>
              <c:showCatName val="0"/>
              <c:showSerName val="0"/>
              <c:showPercent val="0"/>
              <c:showBubbleSize val="0"/>
            </c:dLbl>
            <c:numFmt formatCode="0.00%" sourceLinked="0"/>
            <c:txPr>
              <a:bodyPr/>
              <a:lstStyle/>
              <a:p>
                <a:pPr>
                  <a:defRPr sz="1400" b="1" i="0" baseline="0"/>
                </a:pPr>
                <a:endParaRPr lang="en-US"/>
              </a:p>
            </c:txPr>
            <c:showLegendKey val="0"/>
            <c:showVal val="1"/>
            <c:showCatName val="0"/>
            <c:showSerName val="0"/>
            <c:showPercent val="0"/>
            <c:showBubbleSize val="0"/>
            <c:showLeaderLines val="0"/>
          </c:dLbls>
          <c:cat>
            <c:strRef>
              <c:f>'Personnel PhD rank distribution'!$C$6:$C$8</c:f>
              <c:strCache>
                <c:ptCount val="3"/>
                <c:pt idx="0">
                  <c:v>PhD</c:v>
                </c:pt>
                <c:pt idx="1">
                  <c:v>PhD Candidates</c:v>
                </c:pt>
                <c:pt idx="2">
                  <c:v>non PhD</c:v>
                </c:pt>
              </c:strCache>
            </c:strRef>
          </c:cat>
          <c:val>
            <c:numRef>
              <c:f>'Personnel PhD rank distribution'!$G$6:$G$8</c:f>
              <c:numCache>
                <c:formatCode>General</c:formatCode>
                <c:ptCount val="3"/>
                <c:pt idx="0">
                  <c:v>0.184210526315789</c:v>
                </c:pt>
                <c:pt idx="1">
                  <c:v>0.0526315789473684</c:v>
                </c:pt>
                <c:pt idx="2">
                  <c:v>0.0526315789473684</c:v>
                </c:pt>
              </c:numCache>
            </c:numRef>
          </c:val>
        </c:ser>
        <c:ser>
          <c:idx val="1"/>
          <c:order val="1"/>
          <c:tx>
            <c:v>Male</c:v>
          </c:tx>
          <c:spPr>
            <a:solidFill>
              <a:srgbClr val="0000FF"/>
            </a:solidFill>
          </c:spPr>
          <c:invertIfNegative val="0"/>
          <c:dLbls>
            <c:dLbl>
              <c:idx val="0"/>
              <c:layout>
                <c:manualLayout>
                  <c:x val="0.0175784750880481"/>
                  <c:y val="-0.0141370424861858"/>
                </c:manualLayout>
              </c:layout>
              <c:showLegendKey val="0"/>
              <c:showVal val="1"/>
              <c:showCatName val="0"/>
              <c:showSerName val="0"/>
              <c:showPercent val="0"/>
              <c:showBubbleSize val="0"/>
            </c:dLbl>
            <c:dLbl>
              <c:idx val="1"/>
              <c:layout>
                <c:manualLayout>
                  <c:x val="0.0263677126320721"/>
                  <c:y val="-0.0201957749802654"/>
                </c:manualLayout>
              </c:layout>
              <c:showLegendKey val="0"/>
              <c:showVal val="1"/>
              <c:showCatName val="0"/>
              <c:showSerName val="0"/>
              <c:showPercent val="0"/>
              <c:showBubbleSize val="0"/>
            </c:dLbl>
            <c:dLbl>
              <c:idx val="2"/>
              <c:layout>
                <c:manualLayout>
                  <c:x val="0.0219730938600601"/>
                  <c:y val="-0.0262545074743451"/>
                </c:manualLayout>
              </c:layout>
              <c:showLegendKey val="0"/>
              <c:showVal val="1"/>
              <c:showCatName val="0"/>
              <c:showSerName val="0"/>
              <c:showPercent val="0"/>
              <c:showBubbleSize val="0"/>
            </c:dLbl>
            <c:numFmt formatCode="0.00%" sourceLinked="0"/>
            <c:txPr>
              <a:bodyPr/>
              <a:lstStyle/>
              <a:p>
                <a:pPr>
                  <a:defRPr sz="1400" b="1"/>
                </a:pPr>
                <a:endParaRPr lang="en-US"/>
              </a:p>
            </c:txPr>
            <c:showLegendKey val="0"/>
            <c:showVal val="1"/>
            <c:showCatName val="0"/>
            <c:showSerName val="0"/>
            <c:showPercent val="0"/>
            <c:showBubbleSize val="0"/>
            <c:showLeaderLines val="0"/>
          </c:dLbls>
          <c:cat>
            <c:strRef>
              <c:f>'Personnel PhD rank distribution'!$C$6:$C$8</c:f>
              <c:strCache>
                <c:ptCount val="3"/>
                <c:pt idx="0">
                  <c:v>PhD</c:v>
                </c:pt>
                <c:pt idx="1">
                  <c:v>PhD Candidates</c:v>
                </c:pt>
                <c:pt idx="2">
                  <c:v>non PhD</c:v>
                </c:pt>
              </c:strCache>
            </c:strRef>
          </c:cat>
          <c:val>
            <c:numRef>
              <c:f>'Personnel PhD rank distribution'!$H$6:$H$8</c:f>
              <c:numCache>
                <c:formatCode>General</c:formatCode>
                <c:ptCount val="3"/>
                <c:pt idx="0">
                  <c:v>0.460526315789474</c:v>
                </c:pt>
                <c:pt idx="1">
                  <c:v>0.184210526315789</c:v>
                </c:pt>
                <c:pt idx="2">
                  <c:v>0.0657894736842105</c:v>
                </c:pt>
              </c:numCache>
            </c:numRef>
          </c:val>
        </c:ser>
        <c:dLbls>
          <c:showLegendKey val="0"/>
          <c:showVal val="1"/>
          <c:showCatName val="0"/>
          <c:showSerName val="0"/>
          <c:showPercent val="0"/>
          <c:showBubbleSize val="0"/>
        </c:dLbls>
        <c:gapWidth val="150"/>
        <c:shape val="box"/>
        <c:axId val="-2107433256"/>
        <c:axId val="-2107446712"/>
        <c:axId val="-2107453944"/>
      </c:bar3DChart>
      <c:catAx>
        <c:axId val="-2107433256"/>
        <c:scaling>
          <c:orientation val="minMax"/>
        </c:scaling>
        <c:delete val="0"/>
        <c:axPos val="b"/>
        <c:majorTickMark val="out"/>
        <c:minorTickMark val="none"/>
        <c:tickLblPos val="nextTo"/>
        <c:txPr>
          <a:bodyPr/>
          <a:lstStyle/>
          <a:p>
            <a:pPr>
              <a:defRPr sz="1400" b="1" i="0" baseline="0"/>
            </a:pPr>
            <a:endParaRPr lang="en-US"/>
          </a:p>
        </c:txPr>
        <c:crossAx val="-2107446712"/>
        <c:crosses val="autoZero"/>
        <c:auto val="1"/>
        <c:lblAlgn val="ctr"/>
        <c:lblOffset val="100"/>
        <c:noMultiLvlLbl val="0"/>
      </c:catAx>
      <c:valAx>
        <c:axId val="-2107446712"/>
        <c:scaling>
          <c:orientation val="minMax"/>
        </c:scaling>
        <c:delete val="0"/>
        <c:axPos val="l"/>
        <c:majorGridlines/>
        <c:title>
          <c:tx>
            <c:rich>
              <a:bodyPr rot="-5400000" vert="horz"/>
              <a:lstStyle/>
              <a:p>
                <a:pPr>
                  <a:defRPr/>
                </a:pPr>
                <a:r>
                  <a:rPr lang="en-US" sz="1400" baseline="0"/>
                  <a:t>PERSONNEL Ph.D. RANKING</a:t>
                </a:r>
              </a:p>
            </c:rich>
          </c:tx>
          <c:layout/>
          <c:overlay val="0"/>
        </c:title>
        <c:numFmt formatCode="General" sourceLinked="1"/>
        <c:majorTickMark val="out"/>
        <c:minorTickMark val="none"/>
        <c:tickLblPos val="nextTo"/>
        <c:txPr>
          <a:bodyPr/>
          <a:lstStyle/>
          <a:p>
            <a:pPr>
              <a:defRPr sz="1400" b="1" i="0" baseline="0"/>
            </a:pPr>
            <a:endParaRPr lang="en-US"/>
          </a:p>
        </c:txPr>
        <c:crossAx val="-2107433256"/>
        <c:crosses val="autoZero"/>
        <c:crossBetween val="between"/>
      </c:valAx>
      <c:serAx>
        <c:axId val="-2107453944"/>
        <c:scaling>
          <c:orientation val="minMax"/>
        </c:scaling>
        <c:delete val="0"/>
        <c:axPos val="b"/>
        <c:majorTickMark val="out"/>
        <c:minorTickMark val="none"/>
        <c:tickLblPos val="nextTo"/>
        <c:txPr>
          <a:bodyPr/>
          <a:lstStyle/>
          <a:p>
            <a:pPr>
              <a:defRPr sz="1400" b="1" i="0" baseline="0"/>
            </a:pPr>
            <a:endParaRPr lang="en-US"/>
          </a:p>
        </c:txPr>
        <c:crossAx val="-2107446712"/>
        <c:crosses val="autoZero"/>
      </c:ser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ISS</a:t>
            </a:r>
            <a:r>
              <a:rPr lang="en-US" baseline="0"/>
              <a:t> RESEARCH PERSONNEL SCIENTIFIC RANKING</a:t>
            </a:r>
            <a:endParaRPr lang="en-US"/>
          </a:p>
        </c:rich>
      </c:tx>
      <c:layout/>
      <c:overlay val="0"/>
    </c:title>
    <c:autoTitleDeleted val="0"/>
    <c:view3D>
      <c:rotX val="15"/>
      <c:rotY val="20"/>
      <c:rAngAx val="0"/>
      <c:perspective val="30"/>
    </c:view3D>
    <c:floor>
      <c:thickness val="0"/>
    </c:floor>
    <c:sideWall>
      <c:thickness val="0"/>
    </c:sideWall>
    <c:backWall>
      <c:thickness val="0"/>
    </c:backWall>
    <c:plotArea>
      <c:layout/>
      <c:bar3DChart>
        <c:barDir val="col"/>
        <c:grouping val="standard"/>
        <c:varyColors val="0"/>
        <c:ser>
          <c:idx val="0"/>
          <c:order val="0"/>
          <c:tx>
            <c:v>FEMALE</c:v>
          </c:tx>
          <c:spPr>
            <a:solidFill>
              <a:srgbClr val="FFFF00"/>
            </a:solidFill>
          </c:spPr>
          <c:invertIfNegative val="0"/>
          <c:dLbls>
            <c:numFmt formatCode="0.00%" sourceLinked="0"/>
            <c:txPr>
              <a:bodyPr/>
              <a:lstStyle/>
              <a:p>
                <a:pPr>
                  <a:defRPr sz="1400" b="1" i="0" baseline="0"/>
                </a:pPr>
                <a:endParaRPr lang="en-US"/>
              </a:p>
            </c:txPr>
            <c:showLegendKey val="0"/>
            <c:showVal val="1"/>
            <c:showCatName val="0"/>
            <c:showSerName val="0"/>
            <c:showPercent val="0"/>
            <c:showBubbleSize val="0"/>
            <c:showLeaderLines val="0"/>
          </c:dLbls>
          <c:cat>
            <c:strRef>
              <c:f>'Personnel rank distribution'!$B$6:$B$10</c:f>
              <c:strCache>
                <c:ptCount val="5"/>
                <c:pt idx="0">
                  <c:v>CS1</c:v>
                </c:pt>
                <c:pt idx="1">
                  <c:v>CS2</c:v>
                </c:pt>
                <c:pt idx="2">
                  <c:v>CS3</c:v>
                </c:pt>
                <c:pt idx="3">
                  <c:v>CS</c:v>
                </c:pt>
                <c:pt idx="4">
                  <c:v>ACS</c:v>
                </c:pt>
              </c:strCache>
            </c:strRef>
          </c:cat>
          <c:val>
            <c:numRef>
              <c:f>'Personnel rank distribution'!$F$6:$F$10</c:f>
              <c:numCache>
                <c:formatCode>General</c:formatCode>
                <c:ptCount val="5"/>
                <c:pt idx="0">
                  <c:v>0.0266666666666667</c:v>
                </c:pt>
                <c:pt idx="1">
                  <c:v>0.0266666666666667</c:v>
                </c:pt>
                <c:pt idx="2">
                  <c:v>0.0933333333333333</c:v>
                </c:pt>
                <c:pt idx="3">
                  <c:v>0.08</c:v>
                </c:pt>
                <c:pt idx="4">
                  <c:v>0.0266666666666667</c:v>
                </c:pt>
              </c:numCache>
            </c:numRef>
          </c:val>
        </c:ser>
        <c:ser>
          <c:idx val="1"/>
          <c:order val="1"/>
          <c:tx>
            <c:v>MALE</c:v>
          </c:tx>
          <c:spPr>
            <a:solidFill>
              <a:srgbClr val="0000FF"/>
            </a:solidFill>
          </c:spPr>
          <c:invertIfNegative val="0"/>
          <c:dLbls>
            <c:numFmt formatCode="0.00%" sourceLinked="0"/>
            <c:txPr>
              <a:bodyPr/>
              <a:lstStyle/>
              <a:p>
                <a:pPr>
                  <a:defRPr sz="1400" b="1" i="0" baseline="0"/>
                </a:pPr>
                <a:endParaRPr lang="en-US"/>
              </a:p>
            </c:txPr>
            <c:showLegendKey val="0"/>
            <c:showVal val="1"/>
            <c:showCatName val="0"/>
            <c:showSerName val="0"/>
            <c:showPercent val="0"/>
            <c:showBubbleSize val="0"/>
            <c:showLeaderLines val="0"/>
          </c:dLbls>
          <c:cat>
            <c:strRef>
              <c:f>'Personnel rank distribution'!$B$6:$B$10</c:f>
              <c:strCache>
                <c:ptCount val="5"/>
                <c:pt idx="0">
                  <c:v>CS1</c:v>
                </c:pt>
                <c:pt idx="1">
                  <c:v>CS2</c:v>
                </c:pt>
                <c:pt idx="2">
                  <c:v>CS3</c:v>
                </c:pt>
                <c:pt idx="3">
                  <c:v>CS</c:v>
                </c:pt>
                <c:pt idx="4">
                  <c:v>ACS</c:v>
                </c:pt>
              </c:strCache>
            </c:strRef>
          </c:cat>
          <c:val>
            <c:numRef>
              <c:f>'Personnel rank distribution'!$G$6:$G$10</c:f>
              <c:numCache>
                <c:formatCode>General</c:formatCode>
                <c:ptCount val="5"/>
                <c:pt idx="0">
                  <c:v>0.106666666666667</c:v>
                </c:pt>
                <c:pt idx="1">
                  <c:v>0.0266666666666667</c:v>
                </c:pt>
                <c:pt idx="2">
                  <c:v>0.266666666666667</c:v>
                </c:pt>
                <c:pt idx="3">
                  <c:v>0.2</c:v>
                </c:pt>
                <c:pt idx="4">
                  <c:v>0.146666666666667</c:v>
                </c:pt>
              </c:numCache>
            </c:numRef>
          </c:val>
        </c:ser>
        <c:dLbls>
          <c:showLegendKey val="0"/>
          <c:showVal val="1"/>
          <c:showCatName val="0"/>
          <c:showSerName val="0"/>
          <c:showPercent val="0"/>
          <c:showBubbleSize val="0"/>
        </c:dLbls>
        <c:gapWidth val="150"/>
        <c:shape val="box"/>
        <c:axId val="-2107512072"/>
        <c:axId val="-2107514040"/>
        <c:axId val="-2107525592"/>
      </c:bar3DChart>
      <c:catAx>
        <c:axId val="-2107512072"/>
        <c:scaling>
          <c:orientation val="minMax"/>
        </c:scaling>
        <c:delete val="0"/>
        <c:axPos val="b"/>
        <c:majorTickMark val="out"/>
        <c:minorTickMark val="none"/>
        <c:tickLblPos val="nextTo"/>
        <c:txPr>
          <a:bodyPr/>
          <a:lstStyle/>
          <a:p>
            <a:pPr>
              <a:defRPr sz="1400" b="1" i="0" baseline="0"/>
            </a:pPr>
            <a:endParaRPr lang="en-US"/>
          </a:p>
        </c:txPr>
        <c:crossAx val="-2107514040"/>
        <c:crosses val="autoZero"/>
        <c:auto val="1"/>
        <c:lblAlgn val="ctr"/>
        <c:lblOffset val="100"/>
        <c:noMultiLvlLbl val="0"/>
      </c:catAx>
      <c:valAx>
        <c:axId val="-2107514040"/>
        <c:scaling>
          <c:orientation val="minMax"/>
        </c:scaling>
        <c:delete val="0"/>
        <c:axPos val="l"/>
        <c:majorGridlines/>
        <c:title>
          <c:tx>
            <c:rich>
              <a:bodyPr rot="-5400000" vert="horz"/>
              <a:lstStyle/>
              <a:p>
                <a:pPr>
                  <a:defRPr/>
                </a:pPr>
                <a:r>
                  <a:rPr lang="en-US" sz="1400" baseline="0"/>
                  <a:t>PERSONNEL RANKING</a:t>
                </a:r>
              </a:p>
            </c:rich>
          </c:tx>
          <c:layout/>
          <c:overlay val="0"/>
        </c:title>
        <c:numFmt formatCode="General" sourceLinked="1"/>
        <c:majorTickMark val="out"/>
        <c:minorTickMark val="none"/>
        <c:tickLblPos val="nextTo"/>
        <c:crossAx val="-2107512072"/>
        <c:crosses val="autoZero"/>
        <c:crossBetween val="between"/>
      </c:valAx>
      <c:serAx>
        <c:axId val="-2107525592"/>
        <c:scaling>
          <c:orientation val="minMax"/>
        </c:scaling>
        <c:delete val="0"/>
        <c:axPos val="b"/>
        <c:majorTickMark val="out"/>
        <c:minorTickMark val="none"/>
        <c:tickLblPos val="nextTo"/>
        <c:txPr>
          <a:bodyPr/>
          <a:lstStyle/>
          <a:p>
            <a:pPr>
              <a:defRPr sz="1400" b="1" i="0" baseline="0"/>
            </a:pPr>
            <a:endParaRPr lang="en-US"/>
          </a:p>
        </c:txPr>
        <c:crossAx val="-2107514040"/>
        <c:crosses val="autoZero"/>
      </c:ser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en-US"/>
              <a:t>Publications</a:t>
            </a:r>
          </a:p>
        </c:rich>
      </c:tx>
      <c:layout>
        <c:manualLayout>
          <c:xMode val="edge"/>
          <c:yMode val="edge"/>
          <c:x val="0.418451746250005"/>
          <c:y val="0.032258064516129"/>
        </c:manualLayout>
      </c:layout>
      <c:overlay val="0"/>
      <c:spPr>
        <a:noFill/>
        <a:ln w="25400">
          <a:noFill/>
        </a:ln>
      </c:spPr>
    </c:title>
    <c:autoTitleDeleted val="0"/>
    <c:plotArea>
      <c:layout>
        <c:manualLayout>
          <c:layoutTarget val="inner"/>
          <c:xMode val="edge"/>
          <c:yMode val="edge"/>
          <c:x val="0.118616240392234"/>
          <c:y val="0.176178873510771"/>
          <c:w val="0.858320295060472"/>
          <c:h val="0.642680679426614"/>
        </c:manualLayout>
      </c:layout>
      <c:lineChart>
        <c:grouping val="standard"/>
        <c:varyColors val="0"/>
        <c:ser>
          <c:idx val="0"/>
          <c:order val="0"/>
          <c:tx>
            <c:strRef>
              <c:f>Sheet1!$B$32</c:f>
              <c:strCache>
                <c:ptCount val="1"/>
                <c:pt idx="0">
                  <c:v>ISI</c:v>
                </c:pt>
              </c:strCache>
            </c:strRef>
          </c:tx>
          <c:spPr>
            <a:ln w="38100">
              <a:solidFill>
                <a:srgbClr val="0000D4"/>
              </a:solidFill>
              <a:prstDash val="solid"/>
            </a:ln>
          </c:spPr>
          <c:marker>
            <c:symbol val="diamond"/>
            <c:size val="9"/>
            <c:spPr>
              <a:solidFill>
                <a:srgbClr val="0000D4"/>
              </a:solidFill>
              <a:ln>
                <a:solidFill>
                  <a:srgbClr val="0000D4"/>
                </a:solidFill>
                <a:prstDash val="solid"/>
              </a:ln>
            </c:spPr>
          </c:marker>
          <c:cat>
            <c:numRef>
              <c:f>Sheet1!$C$31:$G$31</c:f>
              <c:numCache>
                <c:formatCode>General</c:formatCode>
                <c:ptCount val="5"/>
                <c:pt idx="0">
                  <c:v>2007.0</c:v>
                </c:pt>
                <c:pt idx="1">
                  <c:v>2008.0</c:v>
                </c:pt>
                <c:pt idx="2">
                  <c:v>2009.0</c:v>
                </c:pt>
                <c:pt idx="3">
                  <c:v>2010.0</c:v>
                </c:pt>
                <c:pt idx="4">
                  <c:v>2011.0</c:v>
                </c:pt>
              </c:numCache>
            </c:numRef>
          </c:cat>
          <c:val>
            <c:numRef>
              <c:f>Sheet1!$C$32:$G$32</c:f>
              <c:numCache>
                <c:formatCode>General</c:formatCode>
                <c:ptCount val="5"/>
                <c:pt idx="0">
                  <c:v>38.0</c:v>
                </c:pt>
                <c:pt idx="1">
                  <c:v>88.0</c:v>
                </c:pt>
                <c:pt idx="2">
                  <c:v>83.0</c:v>
                </c:pt>
                <c:pt idx="3">
                  <c:v>113.0</c:v>
                </c:pt>
                <c:pt idx="4">
                  <c:v>125.0</c:v>
                </c:pt>
              </c:numCache>
            </c:numRef>
          </c:val>
          <c:smooth val="0"/>
        </c:ser>
        <c:ser>
          <c:idx val="1"/>
          <c:order val="1"/>
          <c:tx>
            <c:strRef>
              <c:f>Sheet1!$B$33</c:f>
              <c:strCache>
                <c:ptCount val="1"/>
                <c:pt idx="0">
                  <c:v>non-ISI</c:v>
                </c:pt>
              </c:strCache>
            </c:strRef>
          </c:tx>
          <c:spPr>
            <a:ln w="38100">
              <a:solidFill>
                <a:srgbClr val="003300"/>
              </a:solidFill>
              <a:prstDash val="solid"/>
            </a:ln>
          </c:spPr>
          <c:marker>
            <c:symbol val="square"/>
            <c:size val="9"/>
            <c:spPr>
              <a:solidFill>
                <a:srgbClr val="003366"/>
              </a:solidFill>
              <a:ln>
                <a:solidFill>
                  <a:srgbClr val="003366"/>
                </a:solidFill>
                <a:prstDash val="solid"/>
              </a:ln>
            </c:spPr>
          </c:marker>
          <c:cat>
            <c:numRef>
              <c:f>Sheet1!$C$31:$G$31</c:f>
              <c:numCache>
                <c:formatCode>General</c:formatCode>
                <c:ptCount val="5"/>
                <c:pt idx="0">
                  <c:v>2007.0</c:v>
                </c:pt>
                <c:pt idx="1">
                  <c:v>2008.0</c:v>
                </c:pt>
                <c:pt idx="2">
                  <c:v>2009.0</c:v>
                </c:pt>
                <c:pt idx="3">
                  <c:v>2010.0</c:v>
                </c:pt>
                <c:pt idx="4">
                  <c:v>2011.0</c:v>
                </c:pt>
              </c:numCache>
            </c:numRef>
          </c:cat>
          <c:val>
            <c:numRef>
              <c:f>Sheet1!$C$33:$G$33</c:f>
              <c:numCache>
                <c:formatCode>General</c:formatCode>
                <c:ptCount val="5"/>
                <c:pt idx="0">
                  <c:v>8.0</c:v>
                </c:pt>
                <c:pt idx="1">
                  <c:v>11.0</c:v>
                </c:pt>
                <c:pt idx="2">
                  <c:v>14.0</c:v>
                </c:pt>
                <c:pt idx="3">
                  <c:v>34.0</c:v>
                </c:pt>
                <c:pt idx="4">
                  <c:v>5.0</c:v>
                </c:pt>
              </c:numCache>
            </c:numRef>
          </c:val>
          <c:smooth val="0"/>
        </c:ser>
        <c:ser>
          <c:idx val="2"/>
          <c:order val="2"/>
          <c:tx>
            <c:strRef>
              <c:f>Sheet1!$B$34</c:f>
              <c:strCache>
                <c:ptCount val="1"/>
                <c:pt idx="0">
                  <c:v>Int'l Conferences</c:v>
                </c:pt>
              </c:strCache>
            </c:strRef>
          </c:tx>
          <c:spPr>
            <a:ln w="38100">
              <a:solidFill>
                <a:srgbClr val="DD0806"/>
              </a:solidFill>
              <a:prstDash val="solid"/>
            </a:ln>
          </c:spPr>
          <c:marker>
            <c:symbol val="triangle"/>
            <c:size val="9"/>
            <c:spPr>
              <a:solidFill>
                <a:srgbClr val="DD0806"/>
              </a:solidFill>
              <a:ln>
                <a:solidFill>
                  <a:srgbClr val="DD0806"/>
                </a:solidFill>
                <a:prstDash val="solid"/>
              </a:ln>
            </c:spPr>
          </c:marker>
          <c:cat>
            <c:numRef>
              <c:f>Sheet1!$C$31:$G$31</c:f>
              <c:numCache>
                <c:formatCode>General</c:formatCode>
                <c:ptCount val="5"/>
                <c:pt idx="0">
                  <c:v>2007.0</c:v>
                </c:pt>
                <c:pt idx="1">
                  <c:v>2008.0</c:v>
                </c:pt>
                <c:pt idx="2">
                  <c:v>2009.0</c:v>
                </c:pt>
                <c:pt idx="3">
                  <c:v>2010.0</c:v>
                </c:pt>
                <c:pt idx="4">
                  <c:v>2011.0</c:v>
                </c:pt>
              </c:numCache>
            </c:numRef>
          </c:cat>
          <c:val>
            <c:numRef>
              <c:f>Sheet1!$C$34:$G$34</c:f>
              <c:numCache>
                <c:formatCode>General</c:formatCode>
                <c:ptCount val="5"/>
                <c:pt idx="0">
                  <c:v>18.0</c:v>
                </c:pt>
                <c:pt idx="1">
                  <c:v>113.0</c:v>
                </c:pt>
                <c:pt idx="2">
                  <c:v>77.0</c:v>
                </c:pt>
                <c:pt idx="3">
                  <c:v>53.0</c:v>
                </c:pt>
                <c:pt idx="4">
                  <c:v>42.0</c:v>
                </c:pt>
              </c:numCache>
            </c:numRef>
          </c:val>
          <c:smooth val="0"/>
        </c:ser>
        <c:ser>
          <c:idx val="3"/>
          <c:order val="3"/>
          <c:tx>
            <c:strRef>
              <c:f>Sheet1!$B$35</c:f>
              <c:strCache>
                <c:ptCount val="1"/>
                <c:pt idx="0">
                  <c:v>Books</c:v>
                </c:pt>
              </c:strCache>
            </c:strRef>
          </c:tx>
          <c:spPr>
            <a:ln w="38100">
              <a:solidFill>
                <a:srgbClr val="900000"/>
              </a:solidFill>
              <a:prstDash val="solid"/>
            </a:ln>
          </c:spPr>
          <c:marker>
            <c:symbol val="x"/>
            <c:size val="9"/>
            <c:spPr>
              <a:solidFill>
                <a:srgbClr val="900000"/>
              </a:solidFill>
              <a:ln>
                <a:solidFill>
                  <a:srgbClr val="900000"/>
                </a:solidFill>
                <a:prstDash val="solid"/>
              </a:ln>
            </c:spPr>
          </c:marker>
          <c:cat>
            <c:numRef>
              <c:f>Sheet1!$C$31:$G$31</c:f>
              <c:numCache>
                <c:formatCode>General</c:formatCode>
                <c:ptCount val="5"/>
                <c:pt idx="0">
                  <c:v>2007.0</c:v>
                </c:pt>
                <c:pt idx="1">
                  <c:v>2008.0</c:v>
                </c:pt>
                <c:pt idx="2">
                  <c:v>2009.0</c:v>
                </c:pt>
                <c:pt idx="3">
                  <c:v>2010.0</c:v>
                </c:pt>
                <c:pt idx="4">
                  <c:v>2011.0</c:v>
                </c:pt>
              </c:numCache>
            </c:numRef>
          </c:cat>
          <c:val>
            <c:numRef>
              <c:f>Sheet1!$C$35:$G$35</c:f>
              <c:numCache>
                <c:formatCode>General</c:formatCode>
                <c:ptCount val="5"/>
                <c:pt idx="1">
                  <c:v>8.0</c:v>
                </c:pt>
                <c:pt idx="2">
                  <c:v>4.0</c:v>
                </c:pt>
                <c:pt idx="3">
                  <c:v>4.0</c:v>
                </c:pt>
                <c:pt idx="4">
                  <c:v>1.0</c:v>
                </c:pt>
              </c:numCache>
            </c:numRef>
          </c:val>
          <c:smooth val="0"/>
        </c:ser>
        <c:dLbls>
          <c:showLegendKey val="0"/>
          <c:showVal val="0"/>
          <c:showCatName val="0"/>
          <c:showSerName val="0"/>
          <c:showPercent val="0"/>
          <c:showBubbleSize val="0"/>
        </c:dLbls>
        <c:marker val="1"/>
        <c:smooth val="0"/>
        <c:axId val="-2124439672"/>
        <c:axId val="-2125013640"/>
      </c:lineChart>
      <c:catAx>
        <c:axId val="-2124439672"/>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2125013640"/>
        <c:crosses val="autoZero"/>
        <c:auto val="1"/>
        <c:lblAlgn val="ctr"/>
        <c:lblOffset val="100"/>
        <c:tickLblSkip val="1"/>
        <c:tickMarkSkip val="1"/>
        <c:noMultiLvlLbl val="0"/>
      </c:catAx>
      <c:valAx>
        <c:axId val="-2125013640"/>
        <c:scaling>
          <c:orientation val="minMax"/>
        </c:scaling>
        <c:delete val="0"/>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en-US"/>
                  <a:t>Number of publications</a:t>
                </a:r>
              </a:p>
            </c:rich>
          </c:tx>
          <c:layout>
            <c:manualLayout>
              <c:xMode val="edge"/>
              <c:yMode val="edge"/>
              <c:x val="0.0263591433278418"/>
              <c:y val="0.307692828718991"/>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2124439672"/>
        <c:crosses val="autoZero"/>
        <c:crossBetween val="between"/>
      </c:valAx>
      <c:spPr>
        <a:solidFill>
          <a:srgbClr val="FFFFFF"/>
        </a:solidFill>
        <a:ln w="12700">
          <a:solidFill>
            <a:srgbClr val="000000"/>
          </a:solidFill>
          <a:prstDash val="solid"/>
        </a:ln>
      </c:spPr>
    </c:plotArea>
    <c:legend>
      <c:legendPos val="r"/>
      <c:layout>
        <c:manualLayout>
          <c:xMode val="edge"/>
          <c:yMode val="edge"/>
          <c:x val="0.31075681525865"/>
          <c:y val="0.894735184417737"/>
          <c:w val="0.464143269441917"/>
          <c:h val="0.087719298245614"/>
        </c:manualLayout>
      </c:layout>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1E8B32-E221-024D-908A-99C0C5C2D596}" type="datetimeFigureOut">
              <a:rPr lang="en-US" smtClean="0"/>
              <a:t>10/14/13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o-RO" smtClean="0"/>
              <a:t>Click to edit Master text styles</a:t>
            </a:r>
          </a:p>
          <a:p>
            <a:pPr lvl="1"/>
            <a:r>
              <a:rPr lang="ro-RO" smtClean="0"/>
              <a:t>Second level</a:t>
            </a:r>
          </a:p>
          <a:p>
            <a:pPr lvl="2"/>
            <a:r>
              <a:rPr lang="ro-RO" smtClean="0"/>
              <a:t>Third level</a:t>
            </a:r>
          </a:p>
          <a:p>
            <a:pPr lvl="3"/>
            <a:r>
              <a:rPr lang="ro-RO" smtClean="0"/>
              <a:t>Fourth level</a:t>
            </a:r>
          </a:p>
          <a:p>
            <a:pPr lvl="4"/>
            <a:r>
              <a:rPr lang="ro-RO"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3CBABE-247A-AA44-A951-1FCB3BF4BC1D}" type="slidenum">
              <a:rPr lang="en-US" smtClean="0"/>
              <a:t>‹#›</a:t>
            </a:fld>
            <a:endParaRPr lang="en-US"/>
          </a:p>
        </p:txBody>
      </p:sp>
    </p:spTree>
    <p:extLst>
      <p:ext uri="{BB962C8B-B14F-4D97-AF65-F5344CB8AC3E}">
        <p14:creationId xmlns:p14="http://schemas.microsoft.com/office/powerpoint/2010/main" val="38895203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08D56477-48D7-C64C-B5F6-90632D35269F}" type="slidenum">
              <a:rPr lang="en-GB" smtClean="0"/>
              <a:pPr>
                <a:defRPr/>
              </a:pPr>
              <a:t>2</a:t>
            </a:fld>
            <a:endParaRPr lang="en-GB" smtClean="0"/>
          </a:p>
        </p:txBody>
      </p:sp>
      <p:sp>
        <p:nvSpPr>
          <p:cNvPr id="13313" name="Text Box 1025"/>
          <p:cNvSpPr txBox="1">
            <a:spLocks noGrp="1" noRot="1" noChangeAspect="1" noChangeArrowheads="1"/>
          </p:cNvSpPr>
          <p:nvPr>
            <p:ph type="sldImg"/>
          </p:nvPr>
        </p:nvSpPr>
        <p:spPr>
          <a:xfrm>
            <a:off x="381000" y="693738"/>
            <a:ext cx="6096000" cy="3429000"/>
          </a:xfrm>
          <a:solidFill>
            <a:srgbClr val="FFFFFF"/>
          </a:solidFill>
          <a:ln/>
        </p:spPr>
      </p:sp>
      <p:sp>
        <p:nvSpPr>
          <p:cNvPr id="13314" name="Text Box 1026"/>
          <p:cNvSpPr txBox="1">
            <a:spLocks noGrp="1" noChangeArrowheads="1"/>
          </p:cNvSpPr>
          <p:nvPr>
            <p:ph type="body" idx="1"/>
          </p:nvPr>
        </p:nvSpPr>
        <p:spPr>
          <a:xfrm>
            <a:off x="686027" y="4341813"/>
            <a:ext cx="5487080" cy="403423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The main objectives of the ISS strategic development plan revolve tightly around its stated mission, namely that of further increasing its scientific performance, standing and recognition within the space science and technology community through participation in and initiation of national and international projects.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The strategic development plan is based on a core of 5 strategic objectives that emerge from the scientific SWOT analysis presented in the previous section. </a:t>
            </a:r>
            <a:r>
              <a:rPr lang="en-US" sz="1200" u="none" kern="1200" baseline="0" smtClean="0">
                <a:solidFill>
                  <a:schemeClr val="tx1"/>
                </a:solidFill>
                <a:latin typeface="+mn-lt"/>
                <a:ea typeface="+mn-ea"/>
                <a:cs typeface="+mn-cs"/>
              </a:rPr>
              <a:t>Each of these objectives is supported by appropriate key scientific activities which represent the milestones of the ISS future development.</a:t>
            </a:r>
          </a:p>
          <a:p>
            <a:endParaRPr lang="en-US"/>
          </a:p>
        </p:txBody>
      </p:sp>
      <p:sp>
        <p:nvSpPr>
          <p:cNvPr id="4" name="Slide Number Placeholder 3"/>
          <p:cNvSpPr>
            <a:spLocks noGrp="1"/>
          </p:cNvSpPr>
          <p:nvPr>
            <p:ph type="sldNum" sz="quarter" idx="10"/>
          </p:nvPr>
        </p:nvSpPr>
        <p:spPr/>
        <p:txBody>
          <a:bodyPr/>
          <a:lstStyle/>
          <a:p>
            <a:fld id="{943CBABE-247A-AA44-A951-1FCB3BF4BC1D}" type="slidenum">
              <a:rPr lang="en-US" smtClean="0"/>
              <a:t>19</a:t>
            </a:fld>
            <a:endParaRPr lang="en-US"/>
          </a:p>
        </p:txBody>
      </p:sp>
    </p:spTree>
    <p:extLst>
      <p:ext uri="{BB962C8B-B14F-4D97-AF65-F5344CB8AC3E}">
        <p14:creationId xmlns:p14="http://schemas.microsoft.com/office/powerpoint/2010/main" val="3559399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The main objectives of the ISS strategic development plan revolve tightly around its stated mission, namely that of further increasing its scientific performance, standing and recognition within the space science and technology community through participation in and initiation of national and international projects.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The strategic development plan is based on a core of 5 strategic objectives that emerge from the scientific SWOT analysis presented in the previous section. </a:t>
            </a:r>
            <a:r>
              <a:rPr lang="en-US" sz="1200" u="none" kern="1200" baseline="0" smtClean="0">
                <a:solidFill>
                  <a:schemeClr val="tx1"/>
                </a:solidFill>
                <a:latin typeface="+mn-lt"/>
                <a:ea typeface="+mn-ea"/>
                <a:cs typeface="+mn-cs"/>
              </a:rPr>
              <a:t>Each of these objectives is supported by appropriate key scientific activities which represent the milestones of the ISS future development.</a:t>
            </a:r>
          </a:p>
          <a:p>
            <a:endParaRPr lang="en-US"/>
          </a:p>
        </p:txBody>
      </p:sp>
      <p:sp>
        <p:nvSpPr>
          <p:cNvPr id="4" name="Slide Number Placeholder 3"/>
          <p:cNvSpPr>
            <a:spLocks noGrp="1"/>
          </p:cNvSpPr>
          <p:nvPr>
            <p:ph type="sldNum" sz="quarter" idx="10"/>
          </p:nvPr>
        </p:nvSpPr>
        <p:spPr/>
        <p:txBody>
          <a:bodyPr/>
          <a:lstStyle/>
          <a:p>
            <a:fld id="{943CBABE-247A-AA44-A951-1FCB3BF4BC1D}" type="slidenum">
              <a:rPr lang="en-US" smtClean="0"/>
              <a:t>20</a:t>
            </a:fld>
            <a:endParaRPr lang="en-US"/>
          </a:p>
        </p:txBody>
      </p:sp>
    </p:spTree>
    <p:extLst>
      <p:ext uri="{BB962C8B-B14F-4D97-AF65-F5344CB8AC3E}">
        <p14:creationId xmlns:p14="http://schemas.microsoft.com/office/powerpoint/2010/main" val="3559399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365A3A71-3456-DF44-8140-466051A0C084}" type="slidenum">
              <a:rPr lang="en-GB" smtClean="0"/>
              <a:pPr>
                <a:defRPr/>
              </a:pPr>
              <a:t>26</a:t>
            </a:fld>
            <a:endParaRPr lang="en-GB" smtClean="0"/>
          </a:p>
        </p:txBody>
      </p:sp>
      <p:sp>
        <p:nvSpPr>
          <p:cNvPr id="13313" name="Text Box 1025"/>
          <p:cNvSpPr txBox="1">
            <a:spLocks noGrp="1" noRot="1" noChangeAspect="1" noChangeArrowheads="1"/>
          </p:cNvSpPr>
          <p:nvPr>
            <p:ph type="sldImg"/>
          </p:nvPr>
        </p:nvSpPr>
        <p:spPr>
          <a:xfrm>
            <a:off x="381000" y="693738"/>
            <a:ext cx="6096000" cy="3429000"/>
          </a:xfrm>
          <a:solidFill>
            <a:srgbClr val="FFFFFF"/>
          </a:solidFill>
          <a:ln/>
        </p:spPr>
      </p:sp>
      <p:sp>
        <p:nvSpPr>
          <p:cNvPr id="13314" name="Text Box 1026"/>
          <p:cNvSpPr txBox="1">
            <a:spLocks noGrp="1" noChangeArrowheads="1"/>
          </p:cNvSpPr>
          <p:nvPr>
            <p:ph type="body" idx="1"/>
          </p:nvPr>
        </p:nvSpPr>
        <p:spPr>
          <a:xfrm>
            <a:off x="686027" y="4341813"/>
            <a:ext cx="5487080" cy="403423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Slide Number Placeholder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FADF7CC-2DF7-40A0-B33A-E2D45A683D77}" type="slidenum">
              <a:rPr lang="en-GB" sz="1200">
                <a:latin typeface="Calibri" pitchFamily="34" charset="0"/>
              </a:rPr>
              <a:pPr/>
              <a:t>27</a:t>
            </a:fld>
            <a:endParaRPr lang="en-GB" sz="1200">
              <a:latin typeface="Calibri" pitchFamily="34" charset="0"/>
            </a:endParaRPr>
          </a:p>
        </p:txBody>
      </p:sp>
      <p:sp>
        <p:nvSpPr>
          <p:cNvPr id="69635" name="Text Box 1025"/>
          <p:cNvSpPr>
            <a:spLocks noGrp="1" noRot="1" noChangeAspect="1" noChangeArrowheads="1"/>
          </p:cNvSpPr>
          <p:nvPr>
            <p:ph type="sldImg"/>
          </p:nvPr>
        </p:nvSpPr>
        <p:spPr>
          <a:xfrm>
            <a:off x="381000" y="693738"/>
            <a:ext cx="6096000" cy="3429000"/>
          </a:xfrm>
          <a:solidFill>
            <a:srgbClr val="FFFFFF"/>
          </a:solidFill>
          <a:ln/>
        </p:spPr>
      </p:sp>
      <p:sp>
        <p:nvSpPr>
          <p:cNvPr id="13314" name="Text Box 1026"/>
          <p:cNvSpPr>
            <a:spLocks noGrp="1" noChangeArrowheads="1"/>
          </p:cNvSpPr>
          <p:nvPr>
            <p:ph type="body" idx="1"/>
          </p:nvPr>
        </p:nvSpPr>
        <p:spPr>
          <a:xfrm>
            <a:off x="686027" y="4341813"/>
            <a:ext cx="5488214" cy="40342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fontAlgn="auto">
              <a:spcBef>
                <a:spcPts val="0"/>
              </a:spcBef>
              <a:spcAft>
                <a:spcPts val="0"/>
              </a:spcAft>
              <a:defRPr/>
            </a:pPr>
            <a:endParaRPr lang="it-IT">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365A3A71-3456-DF44-8140-466051A0C084}" type="slidenum">
              <a:rPr lang="en-GB" smtClean="0"/>
              <a:pPr>
                <a:defRPr/>
              </a:pPr>
              <a:t>29</a:t>
            </a:fld>
            <a:endParaRPr lang="en-GB" smtClean="0"/>
          </a:p>
        </p:txBody>
      </p:sp>
      <p:sp>
        <p:nvSpPr>
          <p:cNvPr id="13313" name="Text Box 1025"/>
          <p:cNvSpPr txBox="1">
            <a:spLocks noGrp="1" noRot="1" noChangeAspect="1" noChangeArrowheads="1"/>
          </p:cNvSpPr>
          <p:nvPr>
            <p:ph type="sldImg"/>
          </p:nvPr>
        </p:nvSpPr>
        <p:spPr>
          <a:xfrm>
            <a:off x="381000" y="693738"/>
            <a:ext cx="6096000" cy="3429000"/>
          </a:xfrm>
          <a:solidFill>
            <a:srgbClr val="FFFFFF"/>
          </a:solidFill>
          <a:ln/>
        </p:spPr>
      </p:sp>
      <p:sp>
        <p:nvSpPr>
          <p:cNvPr id="13314" name="Text Box 1026"/>
          <p:cNvSpPr txBox="1">
            <a:spLocks noGrp="1" noChangeArrowheads="1"/>
          </p:cNvSpPr>
          <p:nvPr>
            <p:ph type="body" idx="1"/>
          </p:nvPr>
        </p:nvSpPr>
        <p:spPr>
          <a:xfrm>
            <a:off x="686027" y="4341813"/>
            <a:ext cx="5487080" cy="403423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365A3A71-3456-DF44-8140-466051A0C084}" type="slidenum">
              <a:rPr lang="en-GB" smtClean="0"/>
              <a:pPr>
                <a:defRPr/>
              </a:pPr>
              <a:t>37</a:t>
            </a:fld>
            <a:endParaRPr lang="en-GB" smtClean="0"/>
          </a:p>
        </p:txBody>
      </p:sp>
      <p:sp>
        <p:nvSpPr>
          <p:cNvPr id="13313" name="Text Box 1025"/>
          <p:cNvSpPr txBox="1">
            <a:spLocks noGrp="1" noRot="1" noChangeAspect="1" noChangeArrowheads="1"/>
          </p:cNvSpPr>
          <p:nvPr>
            <p:ph type="sldImg"/>
          </p:nvPr>
        </p:nvSpPr>
        <p:spPr>
          <a:xfrm>
            <a:off x="381000" y="693738"/>
            <a:ext cx="6096000" cy="3429000"/>
          </a:xfrm>
          <a:solidFill>
            <a:srgbClr val="FFFFFF"/>
          </a:solidFill>
          <a:ln/>
        </p:spPr>
      </p:sp>
      <p:sp>
        <p:nvSpPr>
          <p:cNvPr id="13314" name="Text Box 1026"/>
          <p:cNvSpPr txBox="1">
            <a:spLocks noGrp="1" noChangeArrowheads="1"/>
          </p:cNvSpPr>
          <p:nvPr>
            <p:ph type="body" idx="1"/>
          </p:nvPr>
        </p:nvSpPr>
        <p:spPr>
          <a:xfrm>
            <a:off x="686027" y="4341813"/>
            <a:ext cx="5487080" cy="403423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Slide message:</a:t>
            </a:r>
          </a:p>
          <a:p>
            <a:r>
              <a:rPr lang="en-US" dirty="0" smtClean="0"/>
              <a:t>1. This is our current funding situation.</a:t>
            </a:r>
          </a:p>
          <a:p>
            <a:r>
              <a:rPr lang="en-US" dirty="0" smtClean="0"/>
              <a:t>2. Emphasis on </a:t>
            </a:r>
            <a:r>
              <a:rPr lang="en-US" b="1" dirty="0" smtClean="0"/>
              <a:t>increasing</a:t>
            </a:r>
            <a:r>
              <a:rPr lang="en-US" b="1" baseline="0" dirty="0" smtClean="0"/>
              <a:t> funding levels despite international economic downturn.</a:t>
            </a:r>
            <a:endParaRPr lang="en-US" b="1" dirty="0"/>
          </a:p>
        </p:txBody>
      </p:sp>
      <p:sp>
        <p:nvSpPr>
          <p:cNvPr id="4" name="Slide Number Placeholder 3"/>
          <p:cNvSpPr>
            <a:spLocks noGrp="1"/>
          </p:cNvSpPr>
          <p:nvPr>
            <p:ph type="sldNum" sz="quarter" idx="10"/>
          </p:nvPr>
        </p:nvSpPr>
        <p:spPr/>
        <p:txBody>
          <a:bodyPr/>
          <a:lstStyle/>
          <a:p>
            <a:fld id="{53AB3CCA-041A-4895-8C70-A66F7CB8C76A}" type="slidenum">
              <a:rPr lang="en-US" smtClean="0"/>
              <a:t>38</a:t>
            </a:fld>
            <a:endParaRPr lang="en-US"/>
          </a:p>
        </p:txBody>
      </p:sp>
    </p:spTree>
    <p:extLst>
      <p:ext uri="{BB962C8B-B14F-4D97-AF65-F5344CB8AC3E}">
        <p14:creationId xmlns:p14="http://schemas.microsoft.com/office/powerpoint/2010/main" val="4019258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365A3A71-3456-DF44-8140-466051A0C084}" type="slidenum">
              <a:rPr lang="en-GB" smtClean="0"/>
              <a:pPr>
                <a:defRPr/>
              </a:pPr>
              <a:t>39</a:t>
            </a:fld>
            <a:endParaRPr lang="en-GB" smtClean="0"/>
          </a:p>
        </p:txBody>
      </p:sp>
      <p:sp>
        <p:nvSpPr>
          <p:cNvPr id="13313" name="Text Box 1025"/>
          <p:cNvSpPr txBox="1">
            <a:spLocks noGrp="1" noRot="1" noChangeAspect="1" noChangeArrowheads="1"/>
          </p:cNvSpPr>
          <p:nvPr>
            <p:ph type="sldImg"/>
          </p:nvPr>
        </p:nvSpPr>
        <p:spPr>
          <a:xfrm>
            <a:off x="381000" y="693738"/>
            <a:ext cx="6096000" cy="3429000"/>
          </a:xfrm>
          <a:solidFill>
            <a:srgbClr val="FFFFFF"/>
          </a:solidFill>
          <a:ln/>
        </p:spPr>
      </p:sp>
      <p:sp>
        <p:nvSpPr>
          <p:cNvPr id="13314" name="Text Box 1026"/>
          <p:cNvSpPr txBox="1">
            <a:spLocks noGrp="1" noChangeArrowheads="1"/>
          </p:cNvSpPr>
          <p:nvPr>
            <p:ph type="body" idx="1"/>
          </p:nvPr>
        </p:nvSpPr>
        <p:spPr>
          <a:xfrm>
            <a:off x="686027" y="4341813"/>
            <a:ext cx="5487080" cy="403423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Slide message:</a:t>
            </a:r>
          </a:p>
          <a:p>
            <a:r>
              <a:rPr lang="en-US" dirty="0" smtClean="0"/>
              <a:t>1. Visibility means scientific</a:t>
            </a:r>
            <a:r>
              <a:rPr lang="en-US" baseline="0" dirty="0" smtClean="0"/>
              <a:t> prestige, which means more chances for funding.</a:t>
            </a:r>
          </a:p>
          <a:p>
            <a:r>
              <a:rPr lang="en-US" baseline="0" dirty="0" smtClean="0"/>
              <a:t>2. Emphasis that despite economic downturn, </a:t>
            </a:r>
            <a:r>
              <a:rPr lang="en-US" b="1" baseline="0" dirty="0" smtClean="0"/>
              <a:t>key collaborations have actually developed </a:t>
            </a:r>
            <a:r>
              <a:rPr lang="en-US" baseline="0" dirty="0" smtClean="0"/>
              <a:t>(e.g. with Germany, Italy, Switzerland and name projects)</a:t>
            </a:r>
            <a:endParaRPr lang="en-US" dirty="0"/>
          </a:p>
        </p:txBody>
      </p:sp>
      <p:sp>
        <p:nvSpPr>
          <p:cNvPr id="4" name="Slide Number Placeholder 3"/>
          <p:cNvSpPr>
            <a:spLocks noGrp="1"/>
          </p:cNvSpPr>
          <p:nvPr>
            <p:ph type="sldNum" sz="quarter" idx="10"/>
          </p:nvPr>
        </p:nvSpPr>
        <p:spPr/>
        <p:txBody>
          <a:bodyPr/>
          <a:lstStyle/>
          <a:p>
            <a:fld id="{53AB3CCA-041A-4895-8C70-A66F7CB8C76A}" type="slidenum">
              <a:rPr lang="en-US" smtClean="0"/>
              <a:t>40</a:t>
            </a:fld>
            <a:endParaRPr lang="en-US"/>
          </a:p>
        </p:txBody>
      </p:sp>
    </p:spTree>
    <p:extLst>
      <p:ext uri="{BB962C8B-B14F-4D97-AF65-F5344CB8AC3E}">
        <p14:creationId xmlns:p14="http://schemas.microsoft.com/office/powerpoint/2010/main" val="2898095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365A3A71-3456-DF44-8140-466051A0C084}" type="slidenum">
              <a:rPr lang="en-GB" smtClean="0"/>
              <a:pPr>
                <a:defRPr/>
              </a:pPr>
              <a:t>41</a:t>
            </a:fld>
            <a:endParaRPr lang="en-GB" smtClean="0"/>
          </a:p>
        </p:txBody>
      </p:sp>
      <p:sp>
        <p:nvSpPr>
          <p:cNvPr id="13313" name="Text Box 1025"/>
          <p:cNvSpPr txBox="1">
            <a:spLocks noGrp="1" noRot="1" noChangeAspect="1" noChangeArrowheads="1"/>
          </p:cNvSpPr>
          <p:nvPr>
            <p:ph type="sldImg"/>
          </p:nvPr>
        </p:nvSpPr>
        <p:spPr>
          <a:xfrm>
            <a:off x="381000" y="693738"/>
            <a:ext cx="6096000" cy="3429000"/>
          </a:xfrm>
          <a:solidFill>
            <a:srgbClr val="FFFFFF"/>
          </a:solidFill>
          <a:ln/>
        </p:spPr>
      </p:sp>
      <p:sp>
        <p:nvSpPr>
          <p:cNvPr id="13314" name="Text Box 1026"/>
          <p:cNvSpPr txBox="1">
            <a:spLocks noGrp="1" noChangeArrowheads="1"/>
          </p:cNvSpPr>
          <p:nvPr>
            <p:ph type="body" idx="1"/>
          </p:nvPr>
        </p:nvSpPr>
        <p:spPr>
          <a:xfrm>
            <a:off x="686027" y="4341813"/>
            <a:ext cx="5487080" cy="403423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9FC674A0-8938-4E4B-BB93-B368B584280F}" type="slidenum">
              <a:rPr lang="en-GB" smtClean="0"/>
              <a:pPr>
                <a:defRPr/>
              </a:pPr>
              <a:t>3</a:t>
            </a:fld>
            <a:endParaRPr lang="en-GB" smtClean="0"/>
          </a:p>
        </p:txBody>
      </p:sp>
      <p:sp>
        <p:nvSpPr>
          <p:cNvPr id="14337" name="Text Box 1"/>
          <p:cNvSpPr txBox="1">
            <a:spLocks noGrp="1" noRot="1" noChangeAspect="1" noChangeArrowheads="1"/>
          </p:cNvSpPr>
          <p:nvPr>
            <p:ph type="sldImg"/>
          </p:nvPr>
        </p:nvSpPr>
        <p:spPr>
          <a:xfrm>
            <a:off x="381000" y="693738"/>
            <a:ext cx="6096000" cy="3429000"/>
          </a:xfrm>
          <a:solidFill>
            <a:srgbClr val="FFFFFF"/>
          </a:solidFill>
          <a:ln/>
        </p:spPr>
      </p:sp>
      <p:sp>
        <p:nvSpPr>
          <p:cNvPr id="14338" name="Text Box 2"/>
          <p:cNvSpPr txBox="1">
            <a:spLocks noGrp="1" noChangeArrowheads="1"/>
          </p:cNvSpPr>
          <p:nvPr>
            <p:ph type="body" idx="1"/>
          </p:nvPr>
        </p:nvSpPr>
        <p:spPr>
          <a:xfrm>
            <a:off x="686027" y="4341813"/>
            <a:ext cx="5487080" cy="403423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365A3A71-3456-DF44-8140-466051A0C084}" type="slidenum">
              <a:rPr lang="en-GB" smtClean="0"/>
              <a:pPr>
                <a:defRPr/>
              </a:pPr>
              <a:t>44</a:t>
            </a:fld>
            <a:endParaRPr lang="en-GB" smtClean="0"/>
          </a:p>
        </p:txBody>
      </p:sp>
      <p:sp>
        <p:nvSpPr>
          <p:cNvPr id="13313" name="Text Box 1025"/>
          <p:cNvSpPr txBox="1">
            <a:spLocks noGrp="1" noRot="1" noChangeAspect="1" noChangeArrowheads="1"/>
          </p:cNvSpPr>
          <p:nvPr>
            <p:ph type="sldImg"/>
          </p:nvPr>
        </p:nvSpPr>
        <p:spPr>
          <a:xfrm>
            <a:off x="381000" y="693738"/>
            <a:ext cx="6096000" cy="3429000"/>
          </a:xfrm>
          <a:solidFill>
            <a:srgbClr val="FFFFFF"/>
          </a:solidFill>
          <a:ln/>
        </p:spPr>
      </p:sp>
      <p:sp>
        <p:nvSpPr>
          <p:cNvPr id="13314" name="Text Box 1026"/>
          <p:cNvSpPr txBox="1">
            <a:spLocks noGrp="1" noChangeArrowheads="1"/>
          </p:cNvSpPr>
          <p:nvPr>
            <p:ph type="body" idx="1"/>
          </p:nvPr>
        </p:nvSpPr>
        <p:spPr>
          <a:xfrm>
            <a:off x="686027" y="4341813"/>
            <a:ext cx="5487080" cy="403423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Slide message:</a:t>
            </a:r>
          </a:p>
          <a:p>
            <a:r>
              <a:rPr lang="en-US" dirty="0" smtClean="0"/>
              <a:t>1. Unfortunately, effects of economic downturn are visible.</a:t>
            </a:r>
          </a:p>
          <a:p>
            <a:r>
              <a:rPr lang="en-US" dirty="0" smtClean="0"/>
              <a:t>2. However, as soon as</a:t>
            </a:r>
            <a:r>
              <a:rPr lang="en-US" baseline="0" dirty="0" smtClean="0"/>
              <a:t> the tide turned, we have started to make up for the lost years.</a:t>
            </a:r>
          </a:p>
          <a:p>
            <a:r>
              <a:rPr lang="en-US" baseline="0" dirty="0" smtClean="0"/>
              <a:t>3. On the bright side, we due to technology development in the last years, we can now purchase better equipment.</a:t>
            </a:r>
            <a:endParaRPr lang="en-US" dirty="0"/>
          </a:p>
        </p:txBody>
      </p:sp>
      <p:sp>
        <p:nvSpPr>
          <p:cNvPr id="4" name="Slide Number Placeholder 3"/>
          <p:cNvSpPr>
            <a:spLocks noGrp="1"/>
          </p:cNvSpPr>
          <p:nvPr>
            <p:ph type="sldNum" sz="quarter" idx="10"/>
          </p:nvPr>
        </p:nvSpPr>
        <p:spPr/>
        <p:txBody>
          <a:bodyPr/>
          <a:lstStyle/>
          <a:p>
            <a:fld id="{53AB3CCA-041A-4895-8C70-A66F7CB8C76A}" type="slidenum">
              <a:rPr lang="en-US" smtClean="0"/>
              <a:t>45</a:t>
            </a:fld>
            <a:endParaRPr lang="en-US"/>
          </a:p>
        </p:txBody>
      </p:sp>
    </p:spTree>
    <p:extLst>
      <p:ext uri="{BB962C8B-B14F-4D97-AF65-F5344CB8AC3E}">
        <p14:creationId xmlns:p14="http://schemas.microsoft.com/office/powerpoint/2010/main" val="3304900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365A3A71-3456-DF44-8140-466051A0C084}" type="slidenum">
              <a:rPr lang="en-GB" smtClean="0"/>
              <a:pPr>
                <a:defRPr/>
              </a:pPr>
              <a:t>46</a:t>
            </a:fld>
            <a:endParaRPr lang="en-GB" smtClean="0"/>
          </a:p>
        </p:txBody>
      </p:sp>
      <p:sp>
        <p:nvSpPr>
          <p:cNvPr id="13313" name="Text Box 1025"/>
          <p:cNvSpPr txBox="1">
            <a:spLocks noGrp="1" noRot="1" noChangeAspect="1" noChangeArrowheads="1"/>
          </p:cNvSpPr>
          <p:nvPr>
            <p:ph type="sldImg"/>
          </p:nvPr>
        </p:nvSpPr>
        <p:spPr>
          <a:xfrm>
            <a:off x="381000" y="693738"/>
            <a:ext cx="6096000" cy="3429000"/>
          </a:xfrm>
          <a:solidFill>
            <a:srgbClr val="FFFFFF"/>
          </a:solidFill>
          <a:ln/>
        </p:spPr>
      </p:sp>
      <p:sp>
        <p:nvSpPr>
          <p:cNvPr id="13314" name="Text Box 1026"/>
          <p:cNvSpPr txBox="1">
            <a:spLocks noGrp="1" noChangeArrowheads="1"/>
          </p:cNvSpPr>
          <p:nvPr>
            <p:ph type="body" idx="1"/>
          </p:nvPr>
        </p:nvSpPr>
        <p:spPr>
          <a:xfrm>
            <a:off x="686027" y="4341813"/>
            <a:ext cx="5487080" cy="403423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3CBABE-247A-AA44-A951-1FCB3BF4BC1D}" type="slidenum">
              <a:rPr lang="en-US" smtClean="0"/>
              <a:t>47</a:t>
            </a:fld>
            <a:endParaRPr lang="en-US"/>
          </a:p>
        </p:txBody>
      </p:sp>
    </p:spTree>
    <p:extLst>
      <p:ext uri="{BB962C8B-B14F-4D97-AF65-F5344CB8AC3E}">
        <p14:creationId xmlns:p14="http://schemas.microsoft.com/office/powerpoint/2010/main" val="2053181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EMSYS HR : Offers an overview on the situation of human resources and payroll</a:t>
            </a:r>
          </a:p>
          <a:p>
            <a:endParaRPr lang="en-US" sz="1200" b="1" kern="1200" dirty="0" smtClean="0">
              <a:solidFill>
                <a:schemeClr val="tx1"/>
              </a:solidFill>
              <a:effectLst/>
              <a:latin typeface="+mn-lt"/>
              <a:ea typeface="+mn-ea"/>
              <a:cs typeface="+mn-cs"/>
            </a:endParaRPr>
          </a:p>
          <a:p>
            <a:pPr marL="171450" indent="-171450">
              <a:buFont typeface="Arial"/>
              <a:buChar char="•"/>
            </a:pPr>
            <a:r>
              <a:rPr lang="en-US" sz="1200" b="1" kern="1200" dirty="0" smtClean="0">
                <a:solidFill>
                  <a:schemeClr val="tx1"/>
                </a:solidFill>
                <a:effectLst/>
                <a:latin typeface="+mn-lt"/>
                <a:ea typeface="+mn-ea"/>
                <a:cs typeface="+mn-cs"/>
              </a:rPr>
              <a:t>Staff Management</a:t>
            </a:r>
            <a:r>
              <a:rPr lang="en-US" sz="1200" kern="1200" dirty="0" smtClean="0">
                <a:solidFill>
                  <a:schemeClr val="tx1"/>
                </a:solidFill>
                <a:effectLst/>
                <a:latin typeface="+mn-lt"/>
                <a:ea typeface="+mn-ea"/>
                <a:cs typeface="+mn-cs"/>
              </a:rPr>
              <a:t> manages staff data: employee identification, place of work, home, labor contracts, seniority, professional training, civil status, family, known foreign languages, military status and the history of unworked periods.</a:t>
            </a:r>
          </a:p>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Organization chart </a:t>
            </a:r>
            <a:r>
              <a:rPr lang="en-US" sz="1200" kern="1200" dirty="0" smtClean="0">
                <a:solidFill>
                  <a:schemeClr val="tx1"/>
                </a:solidFill>
                <a:effectLst/>
                <a:latin typeface="+mn-lt"/>
                <a:ea typeface="+mn-ea"/>
                <a:cs typeface="+mn-cs"/>
              </a:rPr>
              <a:t>defines the company's organization chart in dynamic way.</a:t>
            </a:r>
          </a:p>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Time Management</a:t>
            </a:r>
            <a:r>
              <a:rPr lang="en-US" sz="1200" kern="1200" dirty="0" smtClean="0">
                <a:solidFill>
                  <a:schemeClr val="tx1"/>
                </a:solidFill>
                <a:effectLst/>
                <a:latin typeface="+mn-lt"/>
                <a:ea typeface="+mn-ea"/>
                <a:cs typeface="+mn-cs"/>
              </a:rPr>
              <a:t> ensures the management of information regarding worked and unworked time, electronic timesheets systems integration.</a:t>
            </a:r>
          </a:p>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Payroll</a:t>
            </a:r>
            <a:r>
              <a:rPr lang="en-US" sz="1200" kern="1200" dirty="0" smtClean="0">
                <a:solidFill>
                  <a:schemeClr val="tx1"/>
                </a:solidFill>
                <a:effectLst/>
                <a:latin typeface="+mn-lt"/>
                <a:ea typeface="+mn-ea"/>
                <a:cs typeface="+mn-cs"/>
              </a:rPr>
              <a:t> ensures the company's payroll politics implementing.</a:t>
            </a:r>
          </a:p>
          <a:p>
            <a:r>
              <a:rPr lang="en-US" sz="1200"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Recrute</a:t>
            </a:r>
            <a:r>
              <a:rPr lang="en-US" sz="1200" b="1" kern="1200" dirty="0" smtClean="0">
                <a:solidFill>
                  <a:schemeClr val="tx1"/>
                </a:solidFill>
                <a:effectLst/>
                <a:latin typeface="+mn-lt"/>
                <a:ea typeface="+mn-ea"/>
                <a:cs typeface="+mn-cs"/>
              </a:rPr>
              <a:t> and selection</a:t>
            </a:r>
            <a:r>
              <a:rPr lang="en-US" sz="1200" kern="1200" dirty="0" smtClean="0">
                <a:solidFill>
                  <a:schemeClr val="tx1"/>
                </a:solidFill>
                <a:effectLst/>
                <a:latin typeface="+mn-lt"/>
                <a:ea typeface="+mn-ea"/>
                <a:cs typeface="+mn-cs"/>
              </a:rPr>
              <a:t> ensures the management of data regarding staff </a:t>
            </a:r>
            <a:r>
              <a:rPr lang="en-US" sz="1200" kern="1200" dirty="0" err="1" smtClean="0">
                <a:solidFill>
                  <a:schemeClr val="tx1"/>
                </a:solidFill>
                <a:effectLst/>
                <a:latin typeface="+mn-lt"/>
                <a:ea typeface="+mn-ea"/>
                <a:cs typeface="+mn-cs"/>
              </a:rPr>
              <a:t>recrute</a:t>
            </a:r>
            <a:r>
              <a:rPr lang="en-US" sz="1200" kern="1200" dirty="0" smtClean="0">
                <a:solidFill>
                  <a:schemeClr val="tx1"/>
                </a:solidFill>
                <a:effectLst/>
                <a:latin typeface="+mn-lt"/>
                <a:ea typeface="+mn-ea"/>
                <a:cs typeface="+mn-cs"/>
              </a:rPr>
              <a:t> by modeling data on staff </a:t>
            </a:r>
            <a:r>
              <a:rPr lang="en-US" sz="1200" kern="1200" dirty="0" err="1" smtClean="0">
                <a:solidFill>
                  <a:schemeClr val="tx1"/>
                </a:solidFill>
                <a:effectLst/>
                <a:latin typeface="+mn-lt"/>
                <a:ea typeface="+mn-ea"/>
                <a:cs typeface="+mn-cs"/>
              </a:rPr>
              <a:t>recrute</a:t>
            </a:r>
            <a:r>
              <a:rPr lang="en-US" sz="1200" kern="1200" dirty="0" smtClean="0">
                <a:solidFill>
                  <a:schemeClr val="tx1"/>
                </a:solidFill>
                <a:effectLst/>
                <a:latin typeface="+mn-lt"/>
                <a:ea typeface="+mn-ea"/>
                <a:cs typeface="+mn-cs"/>
              </a:rPr>
              <a:t> channels, employment requests, information about candidates, </a:t>
            </a:r>
            <a:r>
              <a:rPr lang="en-US" sz="1200" kern="1200" dirty="0" err="1" smtClean="0">
                <a:solidFill>
                  <a:schemeClr val="tx1"/>
                </a:solidFill>
                <a:effectLst/>
                <a:latin typeface="+mn-lt"/>
                <a:ea typeface="+mn-ea"/>
                <a:cs typeface="+mn-cs"/>
              </a:rPr>
              <a:t>recrute</a:t>
            </a:r>
            <a:r>
              <a:rPr lang="en-US" sz="1200" kern="1200" dirty="0" smtClean="0">
                <a:solidFill>
                  <a:schemeClr val="tx1"/>
                </a:solidFill>
                <a:effectLst/>
                <a:latin typeface="+mn-lt"/>
                <a:ea typeface="+mn-ea"/>
                <a:cs typeface="+mn-cs"/>
              </a:rPr>
              <a:t> agencies, </a:t>
            </a:r>
            <a:r>
              <a:rPr lang="en-US" sz="1200" kern="1200" dirty="0" err="1" smtClean="0">
                <a:solidFill>
                  <a:schemeClr val="tx1"/>
                </a:solidFill>
                <a:effectLst/>
                <a:latin typeface="+mn-lt"/>
                <a:ea typeface="+mn-ea"/>
                <a:cs typeface="+mn-cs"/>
              </a:rPr>
              <a:t>recrute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responsibles</a:t>
            </a:r>
            <a:r>
              <a:rPr lang="en-US" sz="1200" kern="1200" dirty="0" smtClean="0">
                <a:solidFill>
                  <a:schemeClr val="tx1"/>
                </a:solidFill>
                <a:effectLst/>
                <a:latin typeface="+mn-lt"/>
                <a:ea typeface="+mn-ea"/>
                <a:cs typeface="+mn-cs"/>
              </a:rPr>
              <a:t> and staff selection.</a:t>
            </a:r>
          </a:p>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Scholarship and Training </a:t>
            </a:r>
            <a:r>
              <a:rPr lang="en-US" sz="1200" kern="1200" dirty="0" smtClean="0">
                <a:solidFill>
                  <a:schemeClr val="tx1"/>
                </a:solidFill>
                <a:effectLst/>
                <a:latin typeface="+mn-lt"/>
                <a:ea typeface="+mn-ea"/>
                <a:cs typeface="+mn-cs"/>
              </a:rPr>
              <a:t>allows the management and pick up data regarding the level of studies,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graduated education institutions, specializations, professional and individual training activity of the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employee.</a:t>
            </a:r>
          </a:p>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Performances Evaluation</a:t>
            </a:r>
            <a:r>
              <a:rPr lang="en-US" sz="1200" kern="1200" dirty="0" smtClean="0">
                <a:solidFill>
                  <a:schemeClr val="tx1"/>
                </a:solidFill>
                <a:effectLst/>
                <a:latin typeface="+mn-lt"/>
                <a:ea typeface="+mn-ea"/>
                <a:cs typeface="+mn-cs"/>
              </a:rPr>
              <a:t> manages data regarding the performance indicators and appreciation of employee activity.</a:t>
            </a:r>
          </a:p>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Reports</a:t>
            </a:r>
            <a:r>
              <a:rPr lang="en-US" sz="1200" kern="1200" dirty="0" smtClean="0">
                <a:solidFill>
                  <a:schemeClr val="tx1"/>
                </a:solidFill>
                <a:effectLst/>
                <a:latin typeface="+mn-lt"/>
                <a:ea typeface="+mn-ea"/>
                <a:cs typeface="+mn-cs"/>
              </a:rPr>
              <a:t> provides users standard reports, but also the possibility to realize "custom" reports.</a:t>
            </a:r>
          </a:p>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Tax Declarations and Taxes</a:t>
            </a:r>
            <a:r>
              <a:rPr lang="en-US" sz="1200" kern="1200" dirty="0" smtClean="0">
                <a:solidFill>
                  <a:schemeClr val="tx1"/>
                </a:solidFill>
                <a:effectLst/>
                <a:latin typeface="+mn-lt"/>
                <a:ea typeface="+mn-ea"/>
                <a:cs typeface="+mn-cs"/>
              </a:rPr>
              <a:t> realizes the integration to used electronic applications in taxes collection.</a:t>
            </a:r>
          </a:p>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Other systems integration</a:t>
            </a:r>
            <a:r>
              <a:rPr lang="en-US" sz="1200" kern="1200" dirty="0" smtClean="0">
                <a:solidFill>
                  <a:schemeClr val="tx1"/>
                </a:solidFill>
                <a:effectLst/>
                <a:latin typeface="+mn-lt"/>
                <a:ea typeface="+mn-ea"/>
                <a:cs typeface="+mn-cs"/>
              </a:rPr>
              <a:t>: it is integrated to EMSYS Financial and allows the integration to other ERP systems: SAP </a:t>
            </a:r>
            <a:r>
              <a:rPr lang="en-US" sz="1200" kern="1200" dirty="0" err="1" smtClean="0">
                <a:solidFill>
                  <a:schemeClr val="tx1"/>
                </a:solidFill>
                <a:effectLst/>
                <a:latin typeface="+mn-lt"/>
                <a:ea typeface="+mn-ea"/>
                <a:cs typeface="+mn-cs"/>
              </a:rPr>
              <a:t>Fl</a:t>
            </a:r>
            <a:r>
              <a:rPr lang="en-US" sz="1200" kern="1200" dirty="0" smtClean="0">
                <a:solidFill>
                  <a:schemeClr val="tx1"/>
                </a:solidFill>
                <a:effectLst/>
                <a:latin typeface="+mn-lt"/>
                <a:ea typeface="+mn-ea"/>
                <a:cs typeface="+mn-cs"/>
              </a:rPr>
              <a:t>, CO and HR.</a:t>
            </a:r>
          </a:p>
          <a:p>
            <a:endParaRPr lang="en-US" dirty="0"/>
          </a:p>
        </p:txBody>
      </p:sp>
      <p:sp>
        <p:nvSpPr>
          <p:cNvPr id="4" name="Slide Number Placeholder 3"/>
          <p:cNvSpPr>
            <a:spLocks noGrp="1"/>
          </p:cNvSpPr>
          <p:nvPr>
            <p:ph type="sldNum" sz="quarter" idx="10"/>
          </p:nvPr>
        </p:nvSpPr>
        <p:spPr/>
        <p:txBody>
          <a:bodyPr/>
          <a:lstStyle/>
          <a:p>
            <a:fld id="{943CBABE-247A-AA44-A951-1FCB3BF4BC1D}" type="slidenum">
              <a:rPr lang="en-US" smtClean="0"/>
              <a:t>48</a:t>
            </a:fld>
            <a:endParaRPr lang="en-US"/>
          </a:p>
        </p:txBody>
      </p:sp>
    </p:spTree>
    <p:extLst>
      <p:ext uri="{BB962C8B-B14F-4D97-AF65-F5344CB8AC3E}">
        <p14:creationId xmlns:p14="http://schemas.microsoft.com/office/powerpoint/2010/main" val="20531818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Financial Accounting</a:t>
            </a:r>
            <a:r>
              <a:rPr lang="en-US" dirty="0" smtClean="0"/>
              <a:t>. The transactions are recorded in a lot of accounting ledgers, </a:t>
            </a:r>
            <a:r>
              <a:rPr lang="en-US" dirty="0" err="1" smtClean="0"/>
              <a:t>organised</a:t>
            </a:r>
            <a:r>
              <a:rPr lang="en-US" dirty="0" smtClean="0"/>
              <a:t> as to reflect the uniformity of the phenomena and the work division in the organization. Any transaction is recorded in any currency, in the legal currency and, automatically, in other two currencies, reference and consolidation. By configuring the accounts classes there are available: financial accounting, outside balance accounting and the cost accounting.</a:t>
            </a:r>
          </a:p>
          <a:p>
            <a:r>
              <a:rPr lang="en-US" b="1" dirty="0" smtClean="0"/>
              <a:t>Multiple accounting </a:t>
            </a:r>
            <a:r>
              <a:rPr lang="en-US" dirty="0" smtClean="0"/>
              <a:t>supports the companies with a group structure, with statuary reporting and with alternative </a:t>
            </a:r>
            <a:r>
              <a:rPr lang="en-US" dirty="0" err="1" smtClean="0"/>
              <a:t>reportings</a:t>
            </a:r>
            <a:r>
              <a:rPr lang="en-US" dirty="0" smtClean="0"/>
              <a:t> for the consolidation of the accounting in the mother company. It automatically  attains from the financial accounting on the basis of the configurations. The financial reports are automatically obtained for alternative accountings.</a:t>
            </a:r>
          </a:p>
          <a:p>
            <a:r>
              <a:rPr lang="en-US" b="1" dirty="0" smtClean="0"/>
              <a:t>Accounts Payable </a:t>
            </a:r>
            <a:r>
              <a:rPr lang="en-US" dirty="0" smtClean="0"/>
              <a:t>and Accounts Receivable allows full analysis of the clients and of the suppliers operations, a whole view of the partner in his relations with the company. The relation of each partner can be also managed by another definite currency.</a:t>
            </a:r>
          </a:p>
          <a:p>
            <a:r>
              <a:rPr lang="en-US" b="1" dirty="0" smtClean="0"/>
              <a:t>Fixed Asset</a:t>
            </a:r>
            <a:r>
              <a:rPr lang="en-US" dirty="0" smtClean="0"/>
              <a:t>. Achieves the full management of tangible and intangible assets of the organization.</a:t>
            </a:r>
          </a:p>
          <a:p>
            <a:r>
              <a:rPr lang="en-US" b="1" dirty="0" smtClean="0"/>
              <a:t>Cost Accounting</a:t>
            </a:r>
            <a:r>
              <a:rPr lang="en-US" dirty="0" smtClean="0"/>
              <a:t>. Automatically carries out from financial transactions according to the modeling of costs structures, of the Chart of Accounts for the Cost Accounting and of specific accounting monographs. The allocation of indirect costs is made by using static or dynamic cost </a:t>
            </a:r>
            <a:r>
              <a:rPr lang="en-US" dirty="0" err="1" smtClean="0"/>
              <a:t>inductives</a:t>
            </a:r>
            <a:r>
              <a:rPr lang="en-US" dirty="0" smtClean="0"/>
              <a:t>. The operation of indirect costs allocation can be grouped in a „script" that carries out automatically. The following methods can be implemented: ABC, equivalence indexes, complete Cost, on Work Orders. There are builders for the modeling of analysis reports of the costs structure for products, services, activities and the determination of the unitary costs of products and services. We consider that this is the best solution for the costs management configured at the level of the user.</a:t>
            </a:r>
          </a:p>
          <a:p>
            <a:r>
              <a:rPr lang="en-US" b="1" dirty="0" smtClean="0"/>
              <a:t>Cash Management</a:t>
            </a:r>
            <a:r>
              <a:rPr lang="en-US" dirty="0" smtClean="0"/>
              <a:t>.  Ensures the full management of cash and bank accounts, in any currency. Instruments are available for cash flow forecasts and statement, for the generation of payment orders towards other banks in electronic format.</a:t>
            </a:r>
          </a:p>
          <a:p>
            <a:r>
              <a:rPr lang="en-US" b="1" dirty="0" smtClean="0"/>
              <a:t>Budgets</a:t>
            </a:r>
            <a:r>
              <a:rPr lang="en-US" dirty="0" smtClean="0"/>
              <a:t>.  Allows the flexible definition of income and expenses budgets on analysis dimensions: business units, profit centers, business lines, cost object etc. and the purchase of their achievement.</a:t>
            </a:r>
          </a:p>
          <a:p>
            <a:r>
              <a:rPr lang="en-US" dirty="0" smtClean="0"/>
              <a:t>Indicators.  Offers indicators' configuration instruments by formulas that are based on sums from accounts, costs and incomes. Indicators activity  is updated by the system in real time at the same as the validation of the transactions. The indicators are used to define budgets and logbooks.</a:t>
            </a:r>
          </a:p>
          <a:p>
            <a:r>
              <a:rPr lang="en-US" b="1" dirty="0" smtClean="0"/>
              <a:t>Logbooks</a:t>
            </a:r>
            <a:r>
              <a:rPr lang="en-US" dirty="0" smtClean="0"/>
              <a:t>. Allows the configuration of the management  reports for the purpose of supporting the financial strategy.</a:t>
            </a:r>
          </a:p>
          <a:p>
            <a:r>
              <a:rPr lang="en-US" b="1" dirty="0" smtClean="0"/>
              <a:t>Financial Consolidation</a:t>
            </a:r>
            <a:r>
              <a:rPr lang="en-US" dirty="0" smtClean="0"/>
              <a:t>. EMSYS implements the principle of „unity in diversity", on the same database there can work 999 companies with different profiles that can be gradually consolidated. The definitions of the centralizing companies are mapped on the definitions of the consolidation company.</a:t>
            </a:r>
          </a:p>
          <a:p>
            <a:r>
              <a:rPr lang="en-US" dirty="0" smtClean="0"/>
              <a:t>Public Sector. Contains functionalities and instruments for modeling, specific to the organizations from public sector, respectively the planning and the execution of budgets, the activation of expenses on financing sources and on budgetary codes.</a:t>
            </a:r>
            <a:endParaRPr lang="en-US" dirty="0"/>
          </a:p>
        </p:txBody>
      </p:sp>
      <p:sp>
        <p:nvSpPr>
          <p:cNvPr id="4" name="Slide Number Placeholder 3"/>
          <p:cNvSpPr>
            <a:spLocks noGrp="1"/>
          </p:cNvSpPr>
          <p:nvPr>
            <p:ph type="sldNum" sz="quarter" idx="10"/>
          </p:nvPr>
        </p:nvSpPr>
        <p:spPr/>
        <p:txBody>
          <a:bodyPr/>
          <a:lstStyle/>
          <a:p>
            <a:fld id="{943CBABE-247A-AA44-A951-1FCB3BF4BC1D}" type="slidenum">
              <a:rPr lang="en-US" smtClean="0"/>
              <a:t>49</a:t>
            </a:fld>
            <a:endParaRPr lang="en-US"/>
          </a:p>
        </p:txBody>
      </p:sp>
    </p:spTree>
    <p:extLst>
      <p:ext uri="{BB962C8B-B14F-4D97-AF65-F5344CB8AC3E}">
        <p14:creationId xmlns:p14="http://schemas.microsoft.com/office/powerpoint/2010/main" val="2053181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Sales and Distribution</a:t>
            </a:r>
            <a:r>
              <a:rPr lang="en-US" sz="1200" kern="1200" dirty="0" smtClean="0">
                <a:solidFill>
                  <a:schemeClr val="tx1"/>
                </a:solidFill>
                <a:effectLst/>
                <a:latin typeface="+mn-lt"/>
                <a:ea typeface="+mn-ea"/>
                <a:cs typeface="+mn-cs"/>
              </a:rPr>
              <a:t>. Supports the management of contracts with efficient solving of demand for goods and services. Ensures actions' traceability for each stage of the sale process (negotiation, contracting, delivery, completion). There are functions for issuance of the pick lists, delivery orders and invoices, returns management and management of the sold and kept in custody goods. Flexible sale policies can be implemented on different levels: general, customer, store, item, by using price book, multiple units of measure, valuable and quantitative discounts, promotions, multiple currencies etc. Supplies in real time the stock available to a certain date (ATP – Available to Promise) for delivery optimization.</a:t>
            </a:r>
          </a:p>
          <a:p>
            <a:pPr lvl="0"/>
            <a:r>
              <a:rPr lang="en-US" sz="1200" b="1" kern="1200" dirty="0" smtClean="0">
                <a:solidFill>
                  <a:schemeClr val="tx1"/>
                </a:solidFill>
                <a:effectLst/>
                <a:latin typeface="+mn-lt"/>
                <a:ea typeface="+mn-ea"/>
                <a:cs typeface="+mn-cs"/>
              </a:rPr>
              <a:t>Manufacturing</a:t>
            </a:r>
            <a:r>
              <a:rPr lang="en-US" sz="1200" kern="1200" dirty="0" smtClean="0">
                <a:solidFill>
                  <a:schemeClr val="tx1"/>
                </a:solidFill>
                <a:effectLst/>
                <a:latin typeface="+mn-lt"/>
                <a:ea typeface="+mn-ea"/>
                <a:cs typeface="+mn-cs"/>
              </a:rPr>
              <a:t>. Implements the main standard production strategies (MTO, MTS, ETO) and makes possible detailed defining of items: product structure (BOM), planning policies (LFL, POQ, FOQ), safety stock, technological operations and processes, technical data etc. Develops Master Production Schedule (MPS) by processing actual and forecast demand. It performs Material Requirement Planning (MRP) by generating work orders and purchase requisitions. Functions for product control take over the work orders to release, execute, control and report accomplishments. The system ensures the management of external operations.</a:t>
            </a:r>
          </a:p>
          <a:p>
            <a:pPr lvl="0"/>
            <a:r>
              <a:rPr lang="en-US" sz="1200" b="1" kern="1200" dirty="0" smtClean="0">
                <a:solidFill>
                  <a:schemeClr val="tx1"/>
                </a:solidFill>
                <a:effectLst/>
                <a:latin typeface="+mn-lt"/>
                <a:ea typeface="+mn-ea"/>
                <a:cs typeface="+mn-cs"/>
              </a:rPr>
              <a:t>Purchasing</a:t>
            </a:r>
            <a:r>
              <a:rPr lang="en-US" sz="1200" kern="1200" dirty="0" smtClean="0">
                <a:solidFill>
                  <a:schemeClr val="tx1"/>
                </a:solidFill>
                <a:effectLst/>
                <a:latin typeface="+mn-lt"/>
                <a:ea typeface="+mn-ea"/>
                <a:cs typeface="+mn-cs"/>
              </a:rPr>
              <a:t>. Ensures the efficient management of the material requests for solving manufacturing, sales and office needs. The purchase orders centralize purchase requirement and constitute the legal base for goods and services receipt. Suppliers' invoices are recorded in the system distinctly from the receipt documents and are associated to them to establish quantity and price differences. There are functions for the returns management and management of the received in custody goods.</a:t>
            </a:r>
          </a:p>
          <a:p>
            <a:pPr lvl="0"/>
            <a:r>
              <a:rPr lang="en-US" sz="1200" b="1" kern="1200" dirty="0" smtClean="0">
                <a:solidFill>
                  <a:schemeClr val="tx1"/>
                </a:solidFill>
                <a:effectLst/>
                <a:latin typeface="+mn-lt"/>
                <a:ea typeface="+mn-ea"/>
                <a:cs typeface="+mn-cs"/>
              </a:rPr>
              <a:t>ALOP</a:t>
            </a:r>
            <a:r>
              <a:rPr lang="en-US" sz="1200" kern="1200" dirty="0" smtClean="0">
                <a:solidFill>
                  <a:schemeClr val="tx1"/>
                </a:solidFill>
                <a:effectLst/>
                <a:latin typeface="+mn-lt"/>
                <a:ea typeface="+mn-ea"/>
                <a:cs typeface="+mn-cs"/>
              </a:rPr>
              <a:t>. For organizations that manage their expenses by budgets, EMSYS Logistics realizes purchase processes integration with the ALOP flow (Commitment, Liquidation, Ordering, and Payment). It contains functions to define and use CPV codes and  Purchasing Schedule.</a:t>
            </a:r>
          </a:p>
          <a:p>
            <a:pPr lvl="0"/>
            <a:r>
              <a:rPr lang="en-US" sz="1200" b="1" kern="1200" dirty="0" smtClean="0">
                <a:solidFill>
                  <a:schemeClr val="tx1"/>
                </a:solidFill>
                <a:effectLst/>
                <a:latin typeface="+mn-lt"/>
                <a:ea typeface="+mn-ea"/>
                <a:cs typeface="+mn-cs"/>
              </a:rPr>
              <a:t>Retail</a:t>
            </a:r>
            <a:r>
              <a:rPr lang="en-US" sz="1200" kern="1200" dirty="0" smtClean="0">
                <a:solidFill>
                  <a:schemeClr val="tx1"/>
                </a:solidFill>
                <a:effectLst/>
                <a:latin typeface="+mn-lt"/>
                <a:ea typeface="+mn-ea"/>
                <a:cs typeface="+mn-cs"/>
              </a:rPr>
              <a:t>. Realizes the sales and collection automation by the integration of the POS systems, cash registers and mobile devices. It contains functions for managing the price book, discounts, promotions, sale documents (orders, pick lists, delivery orders, receipts, and invoices).</a:t>
            </a:r>
          </a:p>
          <a:p>
            <a:pPr lvl="0"/>
            <a:r>
              <a:rPr lang="en-US" sz="1200" b="1" kern="1200" dirty="0" smtClean="0">
                <a:solidFill>
                  <a:schemeClr val="tx1"/>
                </a:solidFill>
                <a:effectLst/>
                <a:latin typeface="+mn-lt"/>
                <a:ea typeface="+mn-ea"/>
                <a:cs typeface="+mn-cs"/>
              </a:rPr>
              <a:t>Inventory Management</a:t>
            </a:r>
            <a:r>
              <a:rPr lang="en-US" sz="1200" kern="1200" dirty="0" smtClean="0">
                <a:solidFill>
                  <a:schemeClr val="tx1"/>
                </a:solidFill>
                <a:effectLst/>
                <a:latin typeface="+mn-lt"/>
                <a:ea typeface="+mn-ea"/>
                <a:cs typeface="+mn-cs"/>
              </a:rPr>
              <a:t>. It has as purpose the quantitative-valuable evidence and analysis of inventory on warehouses, locations, lots, series, accounts, item groups/subgroups. It allows the configuration and usage of one of the inventory output methods, FIFO, LIFO or average cost, at global level or at item group level. All type of inventory transaction: inputs, outputs and transfers are available. Physical inventory is automated by integrating mobile devices. There are reports for inventory movements, checking and controlling, consumptions on cost centers, level of stocks, aging stocks analysis, inventory turnover </a:t>
            </a:r>
            <a:r>
              <a:rPr lang="en-US" sz="1200" kern="1200" dirty="0" err="1" smtClean="0">
                <a:solidFill>
                  <a:schemeClr val="tx1"/>
                </a:solidFill>
                <a:effectLst/>
                <a:latin typeface="+mn-lt"/>
                <a:ea typeface="+mn-ea"/>
                <a:cs typeface="+mn-cs"/>
              </a:rPr>
              <a:t>etc</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943CBABE-247A-AA44-A951-1FCB3BF4BC1D}" type="slidenum">
              <a:rPr lang="en-US" smtClean="0"/>
              <a:t>50</a:t>
            </a:fld>
            <a:endParaRPr lang="en-US"/>
          </a:p>
        </p:txBody>
      </p:sp>
    </p:spTree>
    <p:extLst>
      <p:ext uri="{BB962C8B-B14F-4D97-AF65-F5344CB8AC3E}">
        <p14:creationId xmlns:p14="http://schemas.microsoft.com/office/powerpoint/2010/main" val="20531818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BI &amp; Performance Management</a:t>
            </a:r>
            <a:r>
              <a:rPr lang="en-GB" sz="1200" kern="1200" dirty="0" smtClean="0">
                <a:solidFill>
                  <a:schemeClr val="tx1"/>
                </a:solidFill>
                <a:effectLst/>
                <a:latin typeface="+mn-lt"/>
                <a:ea typeface="+mn-ea"/>
                <a:cs typeface="+mn-cs"/>
              </a:rPr>
              <a:t> module is an advanced solution for analysis and processing of performance indicators, which allows getting detailed reports and dashboards in an intuitive graphical way, based on performance indicators needed to support strategic decisions.</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a:t>
            </a:r>
            <a:r>
              <a:rPr lang="en-GB" sz="1200" b="1" kern="1200" dirty="0" smtClean="0">
                <a:solidFill>
                  <a:schemeClr val="tx1"/>
                </a:solidFill>
                <a:effectLst/>
                <a:latin typeface="+mn-lt"/>
                <a:ea typeface="+mn-ea"/>
                <a:cs typeface="+mn-cs"/>
              </a:rPr>
              <a:t>module provides</a:t>
            </a:r>
            <a:r>
              <a:rPr lang="en-GB" sz="1200" kern="1200" dirty="0" smtClean="0">
                <a:solidFill>
                  <a:schemeClr val="tx1"/>
                </a:solidFill>
                <a:effectLst/>
                <a:latin typeface="+mn-lt"/>
                <a:ea typeface="+mn-ea"/>
                <a:cs typeface="+mn-cs"/>
              </a:rPr>
              <a:t> a set of tools designed to manage strategic, tactical and operational the business. By monitoring tools (dashboards and scorecards, graphs, drill down reports, data traffic lights, exceptions etc.) it accelerates managers' access to information and data.</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Based on </a:t>
            </a:r>
            <a:r>
              <a:rPr lang="en-GB" sz="1200" b="1" kern="1200" dirty="0" smtClean="0">
                <a:solidFill>
                  <a:schemeClr val="tx1"/>
                </a:solidFill>
                <a:effectLst/>
                <a:latin typeface="+mn-lt"/>
                <a:ea typeface="+mn-ea"/>
                <a:cs typeface="+mn-cs"/>
              </a:rPr>
              <a:t>EMSYS' modelling instruments</a:t>
            </a:r>
            <a:r>
              <a:rPr lang="en-GB" sz="1200" kern="1200" dirty="0" smtClean="0">
                <a:solidFill>
                  <a:schemeClr val="tx1"/>
                </a:solidFill>
                <a:effectLst/>
                <a:latin typeface="+mn-lt"/>
                <a:ea typeface="+mn-ea"/>
                <a:cs typeface="+mn-cs"/>
              </a:rPr>
              <a:t>, we can obtain information on: profit centres, lines of business, organizational chart, business units, cost items, activities, profitability segments.</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Reports are obtained directly </a:t>
            </a:r>
            <a:r>
              <a:rPr lang="en-GB" sz="1200" b="1" kern="1200" dirty="0" smtClean="0">
                <a:solidFill>
                  <a:schemeClr val="tx1"/>
                </a:solidFill>
                <a:effectLst/>
                <a:latin typeface="+mn-lt"/>
                <a:ea typeface="+mn-ea"/>
                <a:cs typeface="+mn-cs"/>
              </a:rPr>
              <a:t>from EMSYS database</a:t>
            </a:r>
            <a:r>
              <a:rPr lang="en-GB" sz="1200" kern="1200" dirty="0" smtClean="0">
                <a:solidFill>
                  <a:schemeClr val="tx1"/>
                </a:solidFill>
                <a:effectLst/>
                <a:latin typeface="+mn-lt"/>
                <a:ea typeface="+mn-ea"/>
                <a:cs typeface="+mn-cs"/>
              </a:rPr>
              <a:t>, without needing an ETL in a Data Warehouse.</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EMSYS BI &amp; Performance Management uses </a:t>
            </a:r>
            <a:r>
              <a:rPr lang="en-GB" sz="1200" kern="1200" dirty="0" err="1" smtClean="0">
                <a:solidFill>
                  <a:schemeClr val="tx1"/>
                </a:solidFill>
                <a:effectLst/>
                <a:latin typeface="+mn-lt"/>
                <a:ea typeface="+mn-ea"/>
                <a:cs typeface="+mn-cs"/>
              </a:rPr>
              <a:t>Jaspersoft</a:t>
            </a:r>
            <a:r>
              <a:rPr lang="en-GB" sz="1200" kern="1200" dirty="0" smtClean="0">
                <a:solidFill>
                  <a:schemeClr val="tx1"/>
                </a:solidFill>
                <a:effectLst/>
                <a:latin typeface="+mn-lt"/>
                <a:ea typeface="+mn-ea"/>
                <a:cs typeface="+mn-cs"/>
              </a:rPr>
              <a:t> Business Intelligence Suite.</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Additional to EMSYS reports, users can conceive their own.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43CBABE-247A-AA44-A951-1FCB3BF4BC1D}" type="slidenum">
              <a:rPr lang="en-US" smtClean="0"/>
              <a:t>51</a:t>
            </a:fld>
            <a:endParaRPr lang="en-US"/>
          </a:p>
        </p:txBody>
      </p:sp>
    </p:spTree>
    <p:extLst>
      <p:ext uri="{BB962C8B-B14F-4D97-AF65-F5344CB8AC3E}">
        <p14:creationId xmlns:p14="http://schemas.microsoft.com/office/powerpoint/2010/main" val="3324882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a:ln/>
        </p:spPr>
      </p:sp>
      <p:sp>
        <p:nvSpPr>
          <p:cNvPr id="675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b="1" smtClean="0">
                <a:latin typeface="Calibri" pitchFamily="34" charset="0"/>
                <a:ea typeface="ＭＳ Ｐゴシック" pitchFamily="34" charset="-128"/>
              </a:rPr>
              <a:t>BI &amp; Performance Management</a:t>
            </a:r>
            <a:r>
              <a:rPr lang="en-GB" smtClean="0">
                <a:latin typeface="Calibri" pitchFamily="34" charset="0"/>
                <a:ea typeface="ＭＳ Ｐゴシック" pitchFamily="34" charset="-128"/>
              </a:rPr>
              <a:t> module is an advanced solution for analysis and processing of performance indicators, which allows getting detailed reports and dashboards in an intuitive graphical way, based on performance indicators needed to support strategic decisions.</a:t>
            </a:r>
            <a:endParaRPr lang="en-US" smtClean="0">
              <a:latin typeface="Calibri" pitchFamily="34" charset="0"/>
              <a:ea typeface="ＭＳ Ｐゴシック" pitchFamily="34" charset="-128"/>
            </a:endParaRPr>
          </a:p>
          <a:p>
            <a:pPr>
              <a:spcBef>
                <a:spcPct val="0"/>
              </a:spcBef>
            </a:pPr>
            <a:r>
              <a:rPr lang="en-GB" smtClean="0">
                <a:latin typeface="Calibri" pitchFamily="34" charset="0"/>
                <a:ea typeface="ＭＳ Ｐゴシック" pitchFamily="34" charset="-128"/>
              </a:rPr>
              <a:t> </a:t>
            </a:r>
            <a:endParaRPr lang="en-US" smtClean="0">
              <a:latin typeface="Calibri" pitchFamily="34" charset="0"/>
              <a:ea typeface="ＭＳ Ｐゴシック" pitchFamily="34" charset="-128"/>
            </a:endParaRPr>
          </a:p>
          <a:p>
            <a:pPr>
              <a:spcBef>
                <a:spcPct val="0"/>
              </a:spcBef>
            </a:pPr>
            <a:r>
              <a:rPr lang="en-GB" smtClean="0">
                <a:latin typeface="Calibri" pitchFamily="34" charset="0"/>
                <a:ea typeface="ＭＳ Ｐゴシック" pitchFamily="34" charset="-128"/>
              </a:rPr>
              <a:t>The </a:t>
            </a:r>
            <a:r>
              <a:rPr lang="en-GB" b="1" smtClean="0">
                <a:latin typeface="Calibri" pitchFamily="34" charset="0"/>
                <a:ea typeface="ＭＳ Ｐゴシック" pitchFamily="34" charset="-128"/>
              </a:rPr>
              <a:t>module provides</a:t>
            </a:r>
            <a:r>
              <a:rPr lang="en-GB" smtClean="0">
                <a:latin typeface="Calibri" pitchFamily="34" charset="0"/>
                <a:ea typeface="ＭＳ Ｐゴシック" pitchFamily="34" charset="-128"/>
              </a:rPr>
              <a:t> a set of tools designed to manage strategic, tactical and operational the business. By monitoring tools (dashboards and scorecards, graphs, drill down reports, data traffic lights, exceptions etc.) it accelerates managers' access to information and data.</a:t>
            </a:r>
            <a:endParaRPr lang="en-US" smtClean="0">
              <a:latin typeface="Calibri" pitchFamily="34" charset="0"/>
              <a:ea typeface="ＭＳ Ｐゴシック" pitchFamily="34" charset="-128"/>
            </a:endParaRPr>
          </a:p>
          <a:p>
            <a:pPr>
              <a:spcBef>
                <a:spcPct val="0"/>
              </a:spcBef>
            </a:pPr>
            <a:r>
              <a:rPr lang="en-GB" smtClean="0">
                <a:latin typeface="Calibri" pitchFamily="34" charset="0"/>
                <a:ea typeface="ＭＳ Ｐゴシック" pitchFamily="34" charset="-128"/>
              </a:rPr>
              <a:t> </a:t>
            </a:r>
            <a:endParaRPr lang="en-US" smtClean="0">
              <a:latin typeface="Calibri" pitchFamily="34" charset="0"/>
              <a:ea typeface="ＭＳ Ｐゴシック" pitchFamily="34" charset="-128"/>
            </a:endParaRPr>
          </a:p>
          <a:p>
            <a:pPr>
              <a:spcBef>
                <a:spcPct val="0"/>
              </a:spcBef>
            </a:pPr>
            <a:r>
              <a:rPr lang="en-GB" smtClean="0">
                <a:latin typeface="Calibri" pitchFamily="34" charset="0"/>
                <a:ea typeface="ＭＳ Ｐゴシック" pitchFamily="34" charset="-128"/>
              </a:rPr>
              <a:t>Based on </a:t>
            </a:r>
            <a:r>
              <a:rPr lang="en-GB" b="1" smtClean="0">
                <a:latin typeface="Calibri" pitchFamily="34" charset="0"/>
                <a:ea typeface="ＭＳ Ｐゴシック" pitchFamily="34" charset="-128"/>
              </a:rPr>
              <a:t>EMSYS' modelling instruments</a:t>
            </a:r>
            <a:r>
              <a:rPr lang="en-GB" smtClean="0">
                <a:latin typeface="Calibri" pitchFamily="34" charset="0"/>
                <a:ea typeface="ＭＳ Ｐゴシック" pitchFamily="34" charset="-128"/>
              </a:rPr>
              <a:t>, we can obtain information on: profit centres, lines of business, organizational chart, business units, cost items, activities, profitability segments.</a:t>
            </a:r>
            <a:endParaRPr lang="en-US" smtClean="0">
              <a:latin typeface="Calibri" pitchFamily="34" charset="0"/>
              <a:ea typeface="ＭＳ Ｐゴシック" pitchFamily="34" charset="-128"/>
            </a:endParaRPr>
          </a:p>
          <a:p>
            <a:pPr>
              <a:spcBef>
                <a:spcPct val="0"/>
              </a:spcBef>
            </a:pPr>
            <a:r>
              <a:rPr lang="en-GB" smtClean="0">
                <a:latin typeface="Calibri" pitchFamily="34" charset="0"/>
                <a:ea typeface="ＭＳ Ｐゴシック" pitchFamily="34" charset="-128"/>
              </a:rPr>
              <a:t> </a:t>
            </a:r>
            <a:endParaRPr lang="en-US" smtClean="0">
              <a:latin typeface="Calibri" pitchFamily="34" charset="0"/>
              <a:ea typeface="ＭＳ Ｐゴシック" pitchFamily="34" charset="-128"/>
            </a:endParaRPr>
          </a:p>
          <a:p>
            <a:pPr>
              <a:spcBef>
                <a:spcPct val="0"/>
              </a:spcBef>
            </a:pPr>
            <a:r>
              <a:rPr lang="en-GB" smtClean="0">
                <a:latin typeface="Calibri" pitchFamily="34" charset="0"/>
                <a:ea typeface="ＭＳ Ｐゴシック" pitchFamily="34" charset="-128"/>
              </a:rPr>
              <a:t>Reports are obtained directly </a:t>
            </a:r>
            <a:r>
              <a:rPr lang="en-GB" b="1" smtClean="0">
                <a:latin typeface="Calibri" pitchFamily="34" charset="0"/>
                <a:ea typeface="ＭＳ Ｐゴシック" pitchFamily="34" charset="-128"/>
              </a:rPr>
              <a:t>from EMSYS database</a:t>
            </a:r>
            <a:r>
              <a:rPr lang="en-GB" smtClean="0">
                <a:latin typeface="Calibri" pitchFamily="34" charset="0"/>
                <a:ea typeface="ＭＳ Ｐゴシック" pitchFamily="34" charset="-128"/>
              </a:rPr>
              <a:t>, without needing an ETL in a Data Warehouse.</a:t>
            </a:r>
            <a:endParaRPr lang="en-US" smtClean="0">
              <a:latin typeface="Calibri" pitchFamily="34" charset="0"/>
              <a:ea typeface="ＭＳ Ｐゴシック" pitchFamily="34" charset="-128"/>
            </a:endParaRPr>
          </a:p>
          <a:p>
            <a:pPr>
              <a:spcBef>
                <a:spcPct val="0"/>
              </a:spcBef>
            </a:pPr>
            <a:r>
              <a:rPr lang="en-GB" smtClean="0">
                <a:latin typeface="Calibri" pitchFamily="34" charset="0"/>
                <a:ea typeface="ＭＳ Ｐゴシック" pitchFamily="34" charset="-128"/>
              </a:rPr>
              <a:t> </a:t>
            </a:r>
            <a:endParaRPr lang="en-US" smtClean="0">
              <a:latin typeface="Calibri" pitchFamily="34" charset="0"/>
              <a:ea typeface="ＭＳ Ｐゴシック" pitchFamily="34" charset="-128"/>
            </a:endParaRPr>
          </a:p>
          <a:p>
            <a:pPr>
              <a:spcBef>
                <a:spcPct val="0"/>
              </a:spcBef>
            </a:pPr>
            <a:r>
              <a:rPr lang="en-GB" smtClean="0">
                <a:latin typeface="Calibri" pitchFamily="34" charset="0"/>
                <a:ea typeface="ＭＳ Ｐゴシック" pitchFamily="34" charset="-128"/>
              </a:rPr>
              <a:t>EMSYS BI &amp; Performance Management uses Jaspersoft Business Intelligence Suite.</a:t>
            </a:r>
            <a:endParaRPr lang="en-US" smtClean="0">
              <a:latin typeface="Calibri" pitchFamily="34" charset="0"/>
              <a:ea typeface="ＭＳ Ｐゴシック" pitchFamily="34" charset="-128"/>
            </a:endParaRPr>
          </a:p>
          <a:p>
            <a:pPr>
              <a:spcBef>
                <a:spcPct val="0"/>
              </a:spcBef>
            </a:pPr>
            <a:r>
              <a:rPr lang="en-GB" smtClean="0">
                <a:latin typeface="Calibri" pitchFamily="34" charset="0"/>
                <a:ea typeface="ＭＳ Ｐゴシック" pitchFamily="34" charset="-128"/>
              </a:rPr>
              <a:t> </a:t>
            </a:r>
            <a:endParaRPr lang="en-US" smtClean="0">
              <a:latin typeface="Calibri" pitchFamily="34" charset="0"/>
              <a:ea typeface="ＭＳ Ｐゴシック" pitchFamily="34" charset="-128"/>
            </a:endParaRPr>
          </a:p>
          <a:p>
            <a:pPr>
              <a:spcBef>
                <a:spcPct val="0"/>
              </a:spcBef>
            </a:pPr>
            <a:r>
              <a:rPr lang="en-GB" smtClean="0">
                <a:latin typeface="Calibri" pitchFamily="34" charset="0"/>
                <a:ea typeface="ＭＳ Ｐゴシック" pitchFamily="34" charset="-128"/>
              </a:rPr>
              <a:t>Additional to EMSYS reports, users can conceive their own.</a:t>
            </a:r>
            <a:endParaRPr lang="en-US" smtClean="0">
              <a:latin typeface="Calibri" pitchFamily="34" charset="0"/>
              <a:ea typeface="ＭＳ Ｐゴシック" pitchFamily="34" charset="-128"/>
            </a:endParaRPr>
          </a:p>
          <a:p>
            <a:pPr>
              <a:spcBef>
                <a:spcPct val="0"/>
              </a:spcBef>
            </a:pPr>
            <a:endParaRPr lang="en-US" smtClean="0">
              <a:latin typeface="Calibri" pitchFamily="34" charset="0"/>
              <a:ea typeface="ＭＳ Ｐゴシック" pitchFamily="34" charset="-128"/>
            </a:endParaRPr>
          </a:p>
        </p:txBody>
      </p:sp>
      <p:sp>
        <p:nvSpPr>
          <p:cNvPr id="675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593BE1F-A84B-4B61-B789-1F51DBCC3C1C}" type="slidenum">
              <a:rPr lang="en-US" sz="1200">
                <a:latin typeface="Calibri" pitchFamily="34" charset="0"/>
              </a:rPr>
              <a:pPr/>
              <a:t>52</a:t>
            </a:fld>
            <a:endParaRPr lang="en-US" sz="1200">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365A3A71-3456-DF44-8140-466051A0C084}" type="slidenum">
              <a:rPr lang="en-GB" smtClean="0"/>
              <a:pPr>
                <a:defRPr/>
              </a:pPr>
              <a:t>54</a:t>
            </a:fld>
            <a:endParaRPr lang="en-GB" smtClean="0"/>
          </a:p>
        </p:txBody>
      </p:sp>
      <p:sp>
        <p:nvSpPr>
          <p:cNvPr id="13313" name="Text Box 1025"/>
          <p:cNvSpPr txBox="1">
            <a:spLocks noGrp="1" noRot="1" noChangeAspect="1" noChangeArrowheads="1"/>
          </p:cNvSpPr>
          <p:nvPr>
            <p:ph type="sldImg"/>
          </p:nvPr>
        </p:nvSpPr>
        <p:spPr>
          <a:xfrm>
            <a:off x="381000" y="693738"/>
            <a:ext cx="6096000" cy="3429000"/>
          </a:xfrm>
          <a:solidFill>
            <a:srgbClr val="FFFFFF"/>
          </a:solidFill>
          <a:ln/>
        </p:spPr>
      </p:sp>
      <p:sp>
        <p:nvSpPr>
          <p:cNvPr id="13314" name="Text Box 1026"/>
          <p:cNvSpPr txBox="1">
            <a:spLocks noGrp="1" noChangeArrowheads="1"/>
          </p:cNvSpPr>
          <p:nvPr>
            <p:ph type="body" idx="1"/>
          </p:nvPr>
        </p:nvSpPr>
        <p:spPr>
          <a:xfrm>
            <a:off x="686027" y="4341813"/>
            <a:ext cx="5487080" cy="403423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08D56477-48D7-C64C-B5F6-90632D35269F}" type="slidenum">
              <a:rPr lang="en-GB" smtClean="0"/>
              <a:pPr>
                <a:defRPr/>
              </a:pPr>
              <a:t>4</a:t>
            </a:fld>
            <a:endParaRPr lang="en-GB" smtClean="0"/>
          </a:p>
        </p:txBody>
      </p:sp>
      <p:sp>
        <p:nvSpPr>
          <p:cNvPr id="13313" name="Text Box 1025"/>
          <p:cNvSpPr txBox="1">
            <a:spLocks noGrp="1" noRot="1" noChangeAspect="1" noChangeArrowheads="1"/>
          </p:cNvSpPr>
          <p:nvPr>
            <p:ph type="sldImg"/>
          </p:nvPr>
        </p:nvSpPr>
        <p:spPr>
          <a:xfrm>
            <a:off x="381000" y="693738"/>
            <a:ext cx="6096000" cy="3429000"/>
          </a:xfrm>
          <a:solidFill>
            <a:srgbClr val="FFFFFF"/>
          </a:solidFill>
          <a:ln/>
        </p:spPr>
      </p:sp>
      <p:sp>
        <p:nvSpPr>
          <p:cNvPr id="13314" name="Text Box 1026"/>
          <p:cNvSpPr txBox="1">
            <a:spLocks noGrp="1" noChangeArrowheads="1"/>
          </p:cNvSpPr>
          <p:nvPr>
            <p:ph type="body" idx="1"/>
          </p:nvPr>
        </p:nvSpPr>
        <p:spPr>
          <a:xfrm>
            <a:off x="686027" y="4341813"/>
            <a:ext cx="5487080" cy="403423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365A3A71-3456-DF44-8140-466051A0C084}" type="slidenum">
              <a:rPr lang="en-GB" smtClean="0"/>
              <a:pPr>
                <a:defRPr/>
              </a:pPr>
              <a:t>56</a:t>
            </a:fld>
            <a:endParaRPr lang="en-GB" smtClean="0"/>
          </a:p>
        </p:txBody>
      </p:sp>
      <p:sp>
        <p:nvSpPr>
          <p:cNvPr id="13313" name="Text Box 1025"/>
          <p:cNvSpPr txBox="1">
            <a:spLocks noGrp="1" noRot="1" noChangeAspect="1" noChangeArrowheads="1"/>
          </p:cNvSpPr>
          <p:nvPr>
            <p:ph type="sldImg"/>
          </p:nvPr>
        </p:nvSpPr>
        <p:spPr>
          <a:xfrm>
            <a:off x="381000" y="693738"/>
            <a:ext cx="6096000" cy="3429000"/>
          </a:xfrm>
          <a:solidFill>
            <a:srgbClr val="FFFFFF"/>
          </a:solidFill>
          <a:ln/>
        </p:spPr>
      </p:sp>
      <p:sp>
        <p:nvSpPr>
          <p:cNvPr id="13314" name="Text Box 1026"/>
          <p:cNvSpPr txBox="1">
            <a:spLocks noGrp="1" noChangeArrowheads="1"/>
          </p:cNvSpPr>
          <p:nvPr>
            <p:ph type="body" idx="1"/>
          </p:nvPr>
        </p:nvSpPr>
        <p:spPr>
          <a:xfrm>
            <a:off x="686027" y="4341813"/>
            <a:ext cx="5487080" cy="403423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3CBABE-247A-AA44-A951-1FCB3BF4BC1D}" type="slidenum">
              <a:rPr lang="en-US" smtClean="0"/>
              <a:t>57</a:t>
            </a:fld>
            <a:endParaRPr lang="en-US"/>
          </a:p>
        </p:txBody>
      </p:sp>
    </p:spTree>
    <p:extLst>
      <p:ext uri="{BB962C8B-B14F-4D97-AF65-F5344CB8AC3E}">
        <p14:creationId xmlns:p14="http://schemas.microsoft.com/office/powerpoint/2010/main" val="26432648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365A3A71-3456-DF44-8140-466051A0C084}" type="slidenum">
              <a:rPr lang="en-GB" smtClean="0"/>
              <a:pPr>
                <a:defRPr/>
              </a:pPr>
              <a:t>61</a:t>
            </a:fld>
            <a:endParaRPr lang="en-GB" smtClean="0"/>
          </a:p>
        </p:txBody>
      </p:sp>
      <p:sp>
        <p:nvSpPr>
          <p:cNvPr id="13313" name="Text Box 1025"/>
          <p:cNvSpPr txBox="1">
            <a:spLocks noGrp="1" noRot="1" noChangeAspect="1" noChangeArrowheads="1"/>
          </p:cNvSpPr>
          <p:nvPr>
            <p:ph type="sldImg"/>
          </p:nvPr>
        </p:nvSpPr>
        <p:spPr>
          <a:xfrm>
            <a:off x="381000" y="693738"/>
            <a:ext cx="6096000" cy="3429000"/>
          </a:xfrm>
          <a:solidFill>
            <a:srgbClr val="FFFFFF"/>
          </a:solidFill>
          <a:ln/>
        </p:spPr>
      </p:sp>
      <p:sp>
        <p:nvSpPr>
          <p:cNvPr id="13314" name="Text Box 1026"/>
          <p:cNvSpPr txBox="1">
            <a:spLocks noGrp="1" noChangeArrowheads="1"/>
          </p:cNvSpPr>
          <p:nvPr>
            <p:ph type="body" idx="1"/>
          </p:nvPr>
        </p:nvSpPr>
        <p:spPr>
          <a:xfrm>
            <a:off x="686027" y="4341813"/>
            <a:ext cx="5487080" cy="403423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The main objectives of the ISS strategic development plan revolve tightly around its stated mission, namely that of further increasing its scientific performance, standing and recognition within the space science and technology community through participation in and initiation of national and international projects.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The strategic development plan is based on a core of 5 strategic objectives that emerge from the scientific SWOT analysis presented in the previous section. Each of these objectives is supported by appropriate key scientific activities which represent the milestones of the ISS future development.</a:t>
            </a:r>
          </a:p>
          <a:p>
            <a:endParaRPr lang="en-US" dirty="0"/>
          </a:p>
        </p:txBody>
      </p:sp>
      <p:sp>
        <p:nvSpPr>
          <p:cNvPr id="4" name="Slide Number Placeholder 3"/>
          <p:cNvSpPr>
            <a:spLocks noGrp="1"/>
          </p:cNvSpPr>
          <p:nvPr>
            <p:ph type="sldNum" sz="quarter" idx="10"/>
          </p:nvPr>
        </p:nvSpPr>
        <p:spPr/>
        <p:txBody>
          <a:bodyPr/>
          <a:lstStyle/>
          <a:p>
            <a:fld id="{943CBABE-247A-AA44-A951-1FCB3BF4BC1D}" type="slidenum">
              <a:rPr lang="en-US" smtClean="0"/>
              <a:t>62</a:t>
            </a:fld>
            <a:endParaRPr lang="en-US"/>
          </a:p>
        </p:txBody>
      </p:sp>
    </p:spTree>
    <p:extLst>
      <p:ext uri="{BB962C8B-B14F-4D97-AF65-F5344CB8AC3E}">
        <p14:creationId xmlns:p14="http://schemas.microsoft.com/office/powerpoint/2010/main" val="35593994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The main objectives of the ISS strategic development plan revolve tightly around its stated mission, namely that of further increasing its scientific performance, standing and recognition within the space science and technology community through participation in and initiation of national and international projects.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The strategic development plan is based on a core of 5 strategic objectives that emerge from the scientific SWOT analysis presented in the previous section. </a:t>
            </a:r>
            <a:r>
              <a:rPr lang="en-US" sz="1200" u="none" kern="1200" baseline="0" smtClean="0">
                <a:solidFill>
                  <a:schemeClr val="tx1"/>
                </a:solidFill>
                <a:latin typeface="+mn-lt"/>
                <a:ea typeface="+mn-ea"/>
                <a:cs typeface="+mn-cs"/>
              </a:rPr>
              <a:t>Each of these objectives is supported by appropriate key scientific activities which represent the milestones of the ISS future development.</a:t>
            </a:r>
          </a:p>
          <a:p>
            <a:endParaRPr lang="en-US"/>
          </a:p>
        </p:txBody>
      </p:sp>
      <p:sp>
        <p:nvSpPr>
          <p:cNvPr id="4" name="Slide Number Placeholder 3"/>
          <p:cNvSpPr>
            <a:spLocks noGrp="1"/>
          </p:cNvSpPr>
          <p:nvPr>
            <p:ph type="sldNum" sz="quarter" idx="10"/>
          </p:nvPr>
        </p:nvSpPr>
        <p:spPr/>
        <p:txBody>
          <a:bodyPr/>
          <a:lstStyle/>
          <a:p>
            <a:fld id="{943CBABE-247A-AA44-A951-1FCB3BF4BC1D}" type="slidenum">
              <a:rPr lang="en-US" smtClean="0"/>
              <a:t>63</a:t>
            </a:fld>
            <a:endParaRPr lang="en-US"/>
          </a:p>
        </p:txBody>
      </p:sp>
    </p:spTree>
    <p:extLst>
      <p:ext uri="{BB962C8B-B14F-4D97-AF65-F5344CB8AC3E}">
        <p14:creationId xmlns:p14="http://schemas.microsoft.com/office/powerpoint/2010/main" val="3559399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The main objectives of the ISS strategic development plan revolve tightly around its stated mission, namely that of further increasing its scientific performance, standing and recognition within the space science and technology community through participation in and initiation of national and international projects.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The strategic development plan is based on a core of 5 strategic objectives that emerge from the scientific SWOT analysis presented in the previous section. </a:t>
            </a:r>
            <a:r>
              <a:rPr lang="en-US" sz="1200" u="none" kern="1200" baseline="0" smtClean="0">
                <a:solidFill>
                  <a:schemeClr val="tx1"/>
                </a:solidFill>
                <a:latin typeface="+mn-lt"/>
                <a:ea typeface="+mn-ea"/>
                <a:cs typeface="+mn-cs"/>
              </a:rPr>
              <a:t>Each of these objectives is supported by appropriate key scientific activities which represent the milestones of the ISS future development.</a:t>
            </a:r>
          </a:p>
          <a:p>
            <a:endParaRPr lang="en-US"/>
          </a:p>
        </p:txBody>
      </p:sp>
      <p:sp>
        <p:nvSpPr>
          <p:cNvPr id="4" name="Slide Number Placeholder 3"/>
          <p:cNvSpPr>
            <a:spLocks noGrp="1"/>
          </p:cNvSpPr>
          <p:nvPr>
            <p:ph type="sldNum" sz="quarter" idx="10"/>
          </p:nvPr>
        </p:nvSpPr>
        <p:spPr/>
        <p:txBody>
          <a:bodyPr/>
          <a:lstStyle/>
          <a:p>
            <a:fld id="{943CBABE-247A-AA44-A951-1FCB3BF4BC1D}" type="slidenum">
              <a:rPr lang="en-US" smtClean="0"/>
              <a:t>64</a:t>
            </a:fld>
            <a:endParaRPr lang="en-US"/>
          </a:p>
        </p:txBody>
      </p:sp>
    </p:spTree>
    <p:extLst>
      <p:ext uri="{BB962C8B-B14F-4D97-AF65-F5344CB8AC3E}">
        <p14:creationId xmlns:p14="http://schemas.microsoft.com/office/powerpoint/2010/main" val="35593994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The main objectives of the ISS strategic development plan revolve tightly around its stated mission, namely that of further increasing its scientific performance, standing and recognition within the space science and technology community through participation in and initiation of national and international projects.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The strategic development plan is based on a core of 5 strategic objectives that emerge from the scientific SWOT analysis presented in the previous section. </a:t>
            </a:r>
            <a:r>
              <a:rPr lang="en-US" sz="1200" u="none" kern="1200" baseline="0" smtClean="0">
                <a:solidFill>
                  <a:schemeClr val="tx1"/>
                </a:solidFill>
                <a:latin typeface="+mn-lt"/>
                <a:ea typeface="+mn-ea"/>
                <a:cs typeface="+mn-cs"/>
              </a:rPr>
              <a:t>Each of these objectives is supported by appropriate key scientific activities which represent the milestones of the ISS future development.</a:t>
            </a:r>
          </a:p>
          <a:p>
            <a:endParaRPr lang="en-US"/>
          </a:p>
        </p:txBody>
      </p:sp>
      <p:sp>
        <p:nvSpPr>
          <p:cNvPr id="4" name="Slide Number Placeholder 3"/>
          <p:cNvSpPr>
            <a:spLocks noGrp="1"/>
          </p:cNvSpPr>
          <p:nvPr>
            <p:ph type="sldNum" sz="quarter" idx="10"/>
          </p:nvPr>
        </p:nvSpPr>
        <p:spPr/>
        <p:txBody>
          <a:bodyPr/>
          <a:lstStyle/>
          <a:p>
            <a:fld id="{943CBABE-247A-AA44-A951-1FCB3BF4BC1D}" type="slidenum">
              <a:rPr lang="en-US" smtClean="0"/>
              <a:t>65</a:t>
            </a:fld>
            <a:endParaRPr lang="en-US"/>
          </a:p>
        </p:txBody>
      </p:sp>
    </p:spTree>
    <p:extLst>
      <p:ext uri="{BB962C8B-B14F-4D97-AF65-F5344CB8AC3E}">
        <p14:creationId xmlns:p14="http://schemas.microsoft.com/office/powerpoint/2010/main" val="35593994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The main objectives of the ISS strategic development plan revolve tightly around its stated mission, namely that of further increasing its scientific performance, standing and recognition within the space science and technology community through participation in and initiation of national and international projects.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The strategic development plan is based on a core of 5 strategic objectives that emerge from the scientific SWOT analysis presented in the previous section. </a:t>
            </a:r>
            <a:r>
              <a:rPr lang="en-US" sz="1200" u="none" kern="1200" baseline="0" smtClean="0">
                <a:solidFill>
                  <a:schemeClr val="tx1"/>
                </a:solidFill>
                <a:latin typeface="+mn-lt"/>
                <a:ea typeface="+mn-ea"/>
                <a:cs typeface="+mn-cs"/>
              </a:rPr>
              <a:t>Each of these objectives is supported by appropriate key scientific activities which represent the milestones of the ISS future development.</a:t>
            </a:r>
          </a:p>
          <a:p>
            <a:endParaRPr lang="en-US"/>
          </a:p>
        </p:txBody>
      </p:sp>
      <p:sp>
        <p:nvSpPr>
          <p:cNvPr id="4" name="Slide Number Placeholder 3"/>
          <p:cNvSpPr>
            <a:spLocks noGrp="1"/>
          </p:cNvSpPr>
          <p:nvPr>
            <p:ph type="sldNum" sz="quarter" idx="10"/>
          </p:nvPr>
        </p:nvSpPr>
        <p:spPr/>
        <p:txBody>
          <a:bodyPr/>
          <a:lstStyle/>
          <a:p>
            <a:fld id="{943CBABE-247A-AA44-A951-1FCB3BF4BC1D}" type="slidenum">
              <a:rPr lang="en-US" smtClean="0"/>
              <a:t>66</a:t>
            </a:fld>
            <a:endParaRPr lang="en-US"/>
          </a:p>
        </p:txBody>
      </p:sp>
    </p:spTree>
    <p:extLst>
      <p:ext uri="{BB962C8B-B14F-4D97-AF65-F5344CB8AC3E}">
        <p14:creationId xmlns:p14="http://schemas.microsoft.com/office/powerpoint/2010/main" val="35593994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The main objectives of the ISS strategic development plan revolve tightly around its stated mission, namely that of further increasing its scientific performance, standing and recognition within the space science and technology community through participation in and initiation of national and international projects.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The strategic development plan is based on a core of 5 strategic objectives that emerge from the scientific SWOT analysis presented in the previous section. </a:t>
            </a:r>
            <a:r>
              <a:rPr lang="en-US" sz="1200" u="none" kern="1200" baseline="0" smtClean="0">
                <a:solidFill>
                  <a:schemeClr val="tx1"/>
                </a:solidFill>
                <a:latin typeface="+mn-lt"/>
                <a:ea typeface="+mn-ea"/>
                <a:cs typeface="+mn-cs"/>
              </a:rPr>
              <a:t>Each of these objectives is supported by appropriate key scientific activities which represent the milestones of the ISS future development.</a:t>
            </a:r>
          </a:p>
          <a:p>
            <a:endParaRPr lang="en-US"/>
          </a:p>
        </p:txBody>
      </p:sp>
      <p:sp>
        <p:nvSpPr>
          <p:cNvPr id="4" name="Slide Number Placeholder 3"/>
          <p:cNvSpPr>
            <a:spLocks noGrp="1"/>
          </p:cNvSpPr>
          <p:nvPr>
            <p:ph type="sldNum" sz="quarter" idx="10"/>
          </p:nvPr>
        </p:nvSpPr>
        <p:spPr/>
        <p:txBody>
          <a:bodyPr/>
          <a:lstStyle/>
          <a:p>
            <a:fld id="{943CBABE-247A-AA44-A951-1FCB3BF4BC1D}" type="slidenum">
              <a:rPr lang="en-US" smtClean="0"/>
              <a:t>67</a:t>
            </a:fld>
            <a:endParaRPr lang="en-US"/>
          </a:p>
        </p:txBody>
      </p:sp>
    </p:spTree>
    <p:extLst>
      <p:ext uri="{BB962C8B-B14F-4D97-AF65-F5344CB8AC3E}">
        <p14:creationId xmlns:p14="http://schemas.microsoft.com/office/powerpoint/2010/main" val="35593994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The human resources management strategy comprises a set of policies and practices designed to maximize organizational integration, employee commitment, flexibility and quality of work. By examining the patterns of researchers’ careers and the effects of job changes and other critical issues on the job efficiency over time, we have decided on the following human resources management strategy:</a:t>
            </a:r>
          </a:p>
          <a:p>
            <a:endParaRPr lang="en-US" dirty="0"/>
          </a:p>
        </p:txBody>
      </p:sp>
      <p:sp>
        <p:nvSpPr>
          <p:cNvPr id="4" name="Slide Number Placeholder 3"/>
          <p:cNvSpPr>
            <a:spLocks noGrp="1"/>
          </p:cNvSpPr>
          <p:nvPr>
            <p:ph type="sldNum" sz="quarter" idx="10"/>
          </p:nvPr>
        </p:nvSpPr>
        <p:spPr/>
        <p:txBody>
          <a:bodyPr/>
          <a:lstStyle/>
          <a:p>
            <a:fld id="{943CBABE-247A-AA44-A951-1FCB3BF4BC1D}" type="slidenum">
              <a:rPr lang="en-US" smtClean="0"/>
              <a:t>68</a:t>
            </a:fld>
            <a:endParaRPr lang="en-US"/>
          </a:p>
        </p:txBody>
      </p:sp>
    </p:spTree>
    <p:extLst>
      <p:ext uri="{BB962C8B-B14F-4D97-AF65-F5344CB8AC3E}">
        <p14:creationId xmlns:p14="http://schemas.microsoft.com/office/powerpoint/2010/main" val="859752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365A3A71-3456-DF44-8140-466051A0C084}" type="slidenum">
              <a:rPr lang="en-GB" smtClean="0"/>
              <a:pPr>
                <a:defRPr/>
              </a:pPr>
              <a:t>6</a:t>
            </a:fld>
            <a:endParaRPr lang="en-GB" smtClean="0"/>
          </a:p>
        </p:txBody>
      </p:sp>
      <p:sp>
        <p:nvSpPr>
          <p:cNvPr id="13313" name="Text Box 1025"/>
          <p:cNvSpPr txBox="1">
            <a:spLocks noGrp="1" noRot="1" noChangeAspect="1" noChangeArrowheads="1"/>
          </p:cNvSpPr>
          <p:nvPr>
            <p:ph type="sldImg"/>
          </p:nvPr>
        </p:nvSpPr>
        <p:spPr>
          <a:xfrm>
            <a:off x="381000" y="693738"/>
            <a:ext cx="6096000" cy="3429000"/>
          </a:xfrm>
          <a:solidFill>
            <a:srgbClr val="FFFFFF"/>
          </a:solidFill>
          <a:ln/>
        </p:spPr>
      </p:sp>
      <p:sp>
        <p:nvSpPr>
          <p:cNvPr id="13314" name="Text Box 1026"/>
          <p:cNvSpPr txBox="1">
            <a:spLocks noGrp="1" noChangeArrowheads="1"/>
          </p:cNvSpPr>
          <p:nvPr>
            <p:ph type="body" idx="1"/>
          </p:nvPr>
        </p:nvSpPr>
        <p:spPr>
          <a:xfrm>
            <a:off x="686027" y="4341813"/>
            <a:ext cx="5487080" cy="403423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The human resources management strategy comprises a set of policies and practices designed to maximize organizational integration, employee commitment, flexibility and quality of work. By examining the patterns of researchers’ careers and the effects of job changes and other critical issues on the job efficiency over time, we have decided on the following human resources management strategy:</a:t>
            </a:r>
          </a:p>
          <a:p>
            <a:endParaRPr lang="en-US" dirty="0"/>
          </a:p>
        </p:txBody>
      </p:sp>
      <p:sp>
        <p:nvSpPr>
          <p:cNvPr id="4" name="Slide Number Placeholder 3"/>
          <p:cNvSpPr>
            <a:spLocks noGrp="1"/>
          </p:cNvSpPr>
          <p:nvPr>
            <p:ph type="sldNum" sz="quarter" idx="10"/>
          </p:nvPr>
        </p:nvSpPr>
        <p:spPr/>
        <p:txBody>
          <a:bodyPr/>
          <a:lstStyle/>
          <a:p>
            <a:fld id="{943CBABE-247A-AA44-A951-1FCB3BF4BC1D}" type="slidenum">
              <a:rPr lang="en-US" smtClean="0"/>
              <a:t>69</a:t>
            </a:fld>
            <a:endParaRPr lang="en-US"/>
          </a:p>
        </p:txBody>
      </p:sp>
    </p:spTree>
    <p:extLst>
      <p:ext uri="{BB962C8B-B14F-4D97-AF65-F5344CB8AC3E}">
        <p14:creationId xmlns:p14="http://schemas.microsoft.com/office/powerpoint/2010/main" val="8597525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The human resources management strategy comprises a set of policies and practices designed to maximize organizational integration, employee commitment, flexibility and quality of work. By examining the patterns of researchers’ careers and the effects of job changes and other critical issues on the job efficiency over time, we have decided on the following human resources management strategy:</a:t>
            </a:r>
          </a:p>
          <a:p>
            <a:endParaRPr lang="en-US" dirty="0"/>
          </a:p>
        </p:txBody>
      </p:sp>
      <p:sp>
        <p:nvSpPr>
          <p:cNvPr id="4" name="Slide Number Placeholder 3"/>
          <p:cNvSpPr>
            <a:spLocks noGrp="1"/>
          </p:cNvSpPr>
          <p:nvPr>
            <p:ph type="sldNum" sz="quarter" idx="10"/>
          </p:nvPr>
        </p:nvSpPr>
        <p:spPr/>
        <p:txBody>
          <a:bodyPr/>
          <a:lstStyle/>
          <a:p>
            <a:fld id="{943CBABE-247A-AA44-A951-1FCB3BF4BC1D}" type="slidenum">
              <a:rPr lang="en-US" smtClean="0"/>
              <a:t>70</a:t>
            </a:fld>
            <a:endParaRPr lang="en-US"/>
          </a:p>
        </p:txBody>
      </p:sp>
    </p:spTree>
    <p:extLst>
      <p:ext uri="{BB962C8B-B14F-4D97-AF65-F5344CB8AC3E}">
        <p14:creationId xmlns:p14="http://schemas.microsoft.com/office/powerpoint/2010/main" val="8597525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Besides the strengthening of the existing research programs with proven scientific output, the ISS is determined to get involved in new and state-of-the-art scientific and technological activities at both the national and international levels, in accordance to its strategic development plan. The methods and mechanisms envisioned by the ISS to successfully achieve this goal can be summarized as follows:</a:t>
            </a:r>
          </a:p>
          <a:p>
            <a:endParaRPr lang="en-US" dirty="0"/>
          </a:p>
        </p:txBody>
      </p:sp>
      <p:sp>
        <p:nvSpPr>
          <p:cNvPr id="4" name="Slide Number Placeholder 3"/>
          <p:cNvSpPr>
            <a:spLocks noGrp="1"/>
          </p:cNvSpPr>
          <p:nvPr>
            <p:ph type="sldNum" sz="quarter" idx="10"/>
          </p:nvPr>
        </p:nvSpPr>
        <p:spPr/>
        <p:txBody>
          <a:bodyPr/>
          <a:lstStyle/>
          <a:p>
            <a:fld id="{943CBABE-247A-AA44-A951-1FCB3BF4BC1D}" type="slidenum">
              <a:rPr lang="en-US" smtClean="0"/>
              <a:t>71</a:t>
            </a:fld>
            <a:endParaRPr lang="en-US"/>
          </a:p>
        </p:txBody>
      </p:sp>
    </p:spTree>
    <p:extLst>
      <p:ext uri="{BB962C8B-B14F-4D97-AF65-F5344CB8AC3E}">
        <p14:creationId xmlns:p14="http://schemas.microsoft.com/office/powerpoint/2010/main" val="5523556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Besides the strengthening of the existing research programs with proven scientific output, the ISS is determined to get involved in new and state-of-the-art scientific and technological activities at both the national and international levels, in accordance to its strategic development plan. </a:t>
            </a:r>
            <a:r>
              <a:rPr lang="en-US" sz="1200" u="none" kern="1200" baseline="0" smtClean="0">
                <a:solidFill>
                  <a:schemeClr val="tx1"/>
                </a:solidFill>
                <a:latin typeface="+mn-lt"/>
                <a:ea typeface="+mn-ea"/>
                <a:cs typeface="+mn-cs"/>
              </a:rPr>
              <a:t>The methods and mechanisms envisioned by the ISS to successfully achieve this goal can be summarized as follows:</a:t>
            </a:r>
          </a:p>
          <a:p>
            <a:endParaRPr lang="en-US" dirty="0"/>
          </a:p>
        </p:txBody>
      </p:sp>
      <p:sp>
        <p:nvSpPr>
          <p:cNvPr id="4" name="Slide Number Placeholder 3"/>
          <p:cNvSpPr>
            <a:spLocks noGrp="1"/>
          </p:cNvSpPr>
          <p:nvPr>
            <p:ph type="sldNum" sz="quarter" idx="10"/>
          </p:nvPr>
        </p:nvSpPr>
        <p:spPr/>
        <p:txBody>
          <a:bodyPr/>
          <a:lstStyle/>
          <a:p>
            <a:fld id="{943CBABE-247A-AA44-A951-1FCB3BF4BC1D}" type="slidenum">
              <a:rPr lang="en-US" smtClean="0"/>
              <a:t>72</a:t>
            </a:fld>
            <a:endParaRPr lang="en-US"/>
          </a:p>
        </p:txBody>
      </p:sp>
    </p:spTree>
    <p:extLst>
      <p:ext uri="{BB962C8B-B14F-4D97-AF65-F5344CB8AC3E}">
        <p14:creationId xmlns:p14="http://schemas.microsoft.com/office/powerpoint/2010/main" val="5523556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Besides the strengthening of the existing research programs with proven scientific output, the ISS is determined to get involved in new and state-of-the-art scientific and technological activities at both the national and international levels, in accordance to its strategic development plan. </a:t>
            </a:r>
            <a:r>
              <a:rPr lang="en-US" sz="1200" u="none" kern="1200" baseline="0" smtClean="0">
                <a:solidFill>
                  <a:schemeClr val="tx1"/>
                </a:solidFill>
                <a:latin typeface="+mn-lt"/>
                <a:ea typeface="+mn-ea"/>
                <a:cs typeface="+mn-cs"/>
              </a:rPr>
              <a:t>The methods and mechanisms envisioned by the ISS to successfully achieve this goal can be summarized as follows:</a:t>
            </a:r>
          </a:p>
          <a:p>
            <a:endParaRPr lang="en-US" dirty="0"/>
          </a:p>
        </p:txBody>
      </p:sp>
      <p:sp>
        <p:nvSpPr>
          <p:cNvPr id="4" name="Slide Number Placeholder 3"/>
          <p:cNvSpPr>
            <a:spLocks noGrp="1"/>
          </p:cNvSpPr>
          <p:nvPr>
            <p:ph type="sldNum" sz="quarter" idx="10"/>
          </p:nvPr>
        </p:nvSpPr>
        <p:spPr/>
        <p:txBody>
          <a:bodyPr/>
          <a:lstStyle/>
          <a:p>
            <a:fld id="{943CBABE-247A-AA44-A951-1FCB3BF4BC1D}" type="slidenum">
              <a:rPr lang="en-US" smtClean="0"/>
              <a:t>73</a:t>
            </a:fld>
            <a:endParaRPr lang="en-US"/>
          </a:p>
        </p:txBody>
      </p:sp>
    </p:spTree>
    <p:extLst>
      <p:ext uri="{BB962C8B-B14F-4D97-AF65-F5344CB8AC3E}">
        <p14:creationId xmlns:p14="http://schemas.microsoft.com/office/powerpoint/2010/main" val="5523556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Besides the strengthening of the existing research programs with proven scientific output, the ISS is determined to get involved in new and state-of-the-art scientific and technological activities at both the national and international levels, in accordance to its strategic development plan. </a:t>
            </a:r>
            <a:r>
              <a:rPr lang="en-US" sz="1200" u="none" kern="1200" baseline="0" smtClean="0">
                <a:solidFill>
                  <a:schemeClr val="tx1"/>
                </a:solidFill>
                <a:latin typeface="+mn-lt"/>
                <a:ea typeface="+mn-ea"/>
                <a:cs typeface="+mn-cs"/>
              </a:rPr>
              <a:t>The methods and mechanisms envisioned by the ISS to successfully achieve this goal can be summarized as follows:</a:t>
            </a:r>
          </a:p>
          <a:p>
            <a:endParaRPr lang="en-US" dirty="0"/>
          </a:p>
        </p:txBody>
      </p:sp>
      <p:sp>
        <p:nvSpPr>
          <p:cNvPr id="4" name="Slide Number Placeholder 3"/>
          <p:cNvSpPr>
            <a:spLocks noGrp="1"/>
          </p:cNvSpPr>
          <p:nvPr>
            <p:ph type="sldNum" sz="quarter" idx="10"/>
          </p:nvPr>
        </p:nvSpPr>
        <p:spPr/>
        <p:txBody>
          <a:bodyPr/>
          <a:lstStyle/>
          <a:p>
            <a:fld id="{943CBABE-247A-AA44-A951-1FCB3BF4BC1D}" type="slidenum">
              <a:rPr lang="en-US" smtClean="0"/>
              <a:t>74</a:t>
            </a:fld>
            <a:endParaRPr lang="en-US"/>
          </a:p>
        </p:txBody>
      </p:sp>
    </p:spTree>
    <p:extLst>
      <p:ext uri="{BB962C8B-B14F-4D97-AF65-F5344CB8AC3E}">
        <p14:creationId xmlns:p14="http://schemas.microsoft.com/office/powerpoint/2010/main" val="5523556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365A3A71-3456-DF44-8140-466051A0C084}" type="slidenum">
              <a:rPr lang="en-GB" smtClean="0"/>
              <a:pPr>
                <a:defRPr/>
              </a:pPr>
              <a:t>75</a:t>
            </a:fld>
            <a:endParaRPr lang="en-GB" smtClean="0"/>
          </a:p>
        </p:txBody>
      </p:sp>
      <p:sp>
        <p:nvSpPr>
          <p:cNvPr id="13313" name="Text Box 1025"/>
          <p:cNvSpPr txBox="1">
            <a:spLocks noGrp="1" noRot="1" noChangeAspect="1" noChangeArrowheads="1"/>
          </p:cNvSpPr>
          <p:nvPr>
            <p:ph type="sldImg"/>
          </p:nvPr>
        </p:nvSpPr>
        <p:spPr>
          <a:xfrm>
            <a:off x="381000" y="693738"/>
            <a:ext cx="6096000" cy="3429000"/>
          </a:xfrm>
          <a:solidFill>
            <a:srgbClr val="FFFFFF"/>
          </a:solidFill>
          <a:ln/>
        </p:spPr>
      </p:sp>
      <p:sp>
        <p:nvSpPr>
          <p:cNvPr id="13314" name="Text Box 1026"/>
          <p:cNvSpPr txBox="1">
            <a:spLocks noGrp="1" noChangeArrowheads="1"/>
          </p:cNvSpPr>
          <p:nvPr>
            <p:ph type="body" idx="1"/>
          </p:nvPr>
        </p:nvSpPr>
        <p:spPr>
          <a:xfrm>
            <a:off x="686027" y="4341813"/>
            <a:ext cx="5487080" cy="403423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In order be able to achieve the proposed objectives for the development of the ISS, the strategic plan and its implementation mechanisms and methods must be financially sustainable. The detailed SWOT analysis performed by the ISS or this purpose shows the following trends:</a:t>
            </a:r>
          </a:p>
        </p:txBody>
      </p:sp>
      <p:sp>
        <p:nvSpPr>
          <p:cNvPr id="4" name="Slide Number Placeholder 3"/>
          <p:cNvSpPr>
            <a:spLocks noGrp="1"/>
          </p:cNvSpPr>
          <p:nvPr>
            <p:ph type="sldNum" sz="quarter" idx="10"/>
          </p:nvPr>
        </p:nvSpPr>
        <p:spPr/>
        <p:txBody>
          <a:bodyPr/>
          <a:lstStyle/>
          <a:p>
            <a:fld id="{943CBABE-247A-AA44-A951-1FCB3BF4BC1D}" type="slidenum">
              <a:rPr lang="en-US" smtClean="0"/>
              <a:t>76</a:t>
            </a:fld>
            <a:endParaRPr lang="en-US"/>
          </a:p>
        </p:txBody>
      </p:sp>
    </p:spTree>
    <p:extLst>
      <p:ext uri="{BB962C8B-B14F-4D97-AF65-F5344CB8AC3E}">
        <p14:creationId xmlns:p14="http://schemas.microsoft.com/office/powerpoint/2010/main" val="13006144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In order be able to achieve the proposed objectives for the development of the ISS, the strategic plan and its implementation mechanisms and methods must be financially sustainable. </a:t>
            </a:r>
            <a:r>
              <a:rPr lang="en-US" sz="1200" u="none" kern="1200" baseline="0" smtClean="0">
                <a:solidFill>
                  <a:schemeClr val="tx1"/>
                </a:solidFill>
                <a:latin typeface="+mn-lt"/>
                <a:ea typeface="+mn-ea"/>
                <a:cs typeface="+mn-cs"/>
              </a:rPr>
              <a:t>The detailed SWOT analysis performed by the ISS or this purpose shows the following trends:</a:t>
            </a:r>
          </a:p>
        </p:txBody>
      </p:sp>
      <p:sp>
        <p:nvSpPr>
          <p:cNvPr id="4" name="Slide Number Placeholder 3"/>
          <p:cNvSpPr>
            <a:spLocks noGrp="1"/>
          </p:cNvSpPr>
          <p:nvPr>
            <p:ph type="sldNum" sz="quarter" idx="10"/>
          </p:nvPr>
        </p:nvSpPr>
        <p:spPr/>
        <p:txBody>
          <a:bodyPr/>
          <a:lstStyle/>
          <a:p>
            <a:fld id="{943CBABE-247A-AA44-A951-1FCB3BF4BC1D}" type="slidenum">
              <a:rPr lang="en-US" smtClean="0"/>
              <a:t>77</a:t>
            </a:fld>
            <a:endParaRPr lang="en-US"/>
          </a:p>
        </p:txBody>
      </p:sp>
    </p:spTree>
    <p:extLst>
      <p:ext uri="{BB962C8B-B14F-4D97-AF65-F5344CB8AC3E}">
        <p14:creationId xmlns:p14="http://schemas.microsoft.com/office/powerpoint/2010/main" val="13006144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In order be able to achieve the proposed objectives for the development of the ISS, the strategic plan and its implementation mechanisms and methods must be financially sustainable. </a:t>
            </a:r>
            <a:r>
              <a:rPr lang="en-US" sz="1200" u="none" kern="1200" baseline="0" smtClean="0">
                <a:solidFill>
                  <a:schemeClr val="tx1"/>
                </a:solidFill>
                <a:latin typeface="+mn-lt"/>
                <a:ea typeface="+mn-ea"/>
                <a:cs typeface="+mn-cs"/>
              </a:rPr>
              <a:t>The detailed SWOT analysis performed by the ISS or this purpose shows the following trends:</a:t>
            </a:r>
          </a:p>
        </p:txBody>
      </p:sp>
      <p:sp>
        <p:nvSpPr>
          <p:cNvPr id="4" name="Slide Number Placeholder 3"/>
          <p:cNvSpPr>
            <a:spLocks noGrp="1"/>
          </p:cNvSpPr>
          <p:nvPr>
            <p:ph type="sldNum" sz="quarter" idx="10"/>
          </p:nvPr>
        </p:nvSpPr>
        <p:spPr/>
        <p:txBody>
          <a:bodyPr/>
          <a:lstStyle/>
          <a:p>
            <a:fld id="{943CBABE-247A-AA44-A951-1FCB3BF4BC1D}" type="slidenum">
              <a:rPr lang="en-US" smtClean="0"/>
              <a:t>78</a:t>
            </a:fld>
            <a:endParaRPr lang="en-US"/>
          </a:p>
        </p:txBody>
      </p:sp>
    </p:spTree>
    <p:extLst>
      <p:ext uri="{BB962C8B-B14F-4D97-AF65-F5344CB8AC3E}">
        <p14:creationId xmlns:p14="http://schemas.microsoft.com/office/powerpoint/2010/main" val="1300614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365A3A71-3456-DF44-8140-466051A0C084}" type="slidenum">
              <a:rPr lang="en-GB" smtClean="0"/>
              <a:pPr>
                <a:defRPr/>
              </a:pPr>
              <a:t>14</a:t>
            </a:fld>
            <a:endParaRPr lang="en-GB" smtClean="0"/>
          </a:p>
        </p:txBody>
      </p:sp>
      <p:sp>
        <p:nvSpPr>
          <p:cNvPr id="13313" name="Text Box 1025"/>
          <p:cNvSpPr txBox="1">
            <a:spLocks noGrp="1" noRot="1" noChangeAspect="1" noChangeArrowheads="1"/>
          </p:cNvSpPr>
          <p:nvPr>
            <p:ph type="sldImg"/>
          </p:nvPr>
        </p:nvSpPr>
        <p:spPr>
          <a:xfrm>
            <a:off x="381000" y="693738"/>
            <a:ext cx="6096000" cy="3429000"/>
          </a:xfrm>
          <a:solidFill>
            <a:srgbClr val="FFFFFF"/>
          </a:solidFill>
          <a:ln/>
        </p:spPr>
      </p:sp>
      <p:sp>
        <p:nvSpPr>
          <p:cNvPr id="13314" name="Text Box 1026"/>
          <p:cNvSpPr txBox="1">
            <a:spLocks noGrp="1" noChangeArrowheads="1"/>
          </p:cNvSpPr>
          <p:nvPr>
            <p:ph type="body" idx="1"/>
          </p:nvPr>
        </p:nvSpPr>
        <p:spPr>
          <a:xfrm>
            <a:off x="686027" y="4341813"/>
            <a:ext cx="5487080" cy="403423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In order be able to achieve the proposed objectives for the development of the ISS, the strategic plan and its implementation mechanisms and methods must be financially sustainable. </a:t>
            </a:r>
            <a:r>
              <a:rPr lang="en-US" sz="1200" u="none" kern="1200" baseline="0" smtClean="0">
                <a:solidFill>
                  <a:schemeClr val="tx1"/>
                </a:solidFill>
                <a:latin typeface="+mn-lt"/>
                <a:ea typeface="+mn-ea"/>
                <a:cs typeface="+mn-cs"/>
              </a:rPr>
              <a:t>The detailed SWOT analysis performed by the ISS or this purpose shows the following trends:</a:t>
            </a:r>
          </a:p>
        </p:txBody>
      </p:sp>
      <p:sp>
        <p:nvSpPr>
          <p:cNvPr id="4" name="Slide Number Placeholder 3"/>
          <p:cNvSpPr>
            <a:spLocks noGrp="1"/>
          </p:cNvSpPr>
          <p:nvPr>
            <p:ph type="sldNum" sz="quarter" idx="10"/>
          </p:nvPr>
        </p:nvSpPr>
        <p:spPr/>
        <p:txBody>
          <a:bodyPr/>
          <a:lstStyle/>
          <a:p>
            <a:fld id="{943CBABE-247A-AA44-A951-1FCB3BF4BC1D}" type="slidenum">
              <a:rPr lang="en-US" smtClean="0"/>
              <a:t>79</a:t>
            </a:fld>
            <a:endParaRPr lang="en-US"/>
          </a:p>
        </p:txBody>
      </p:sp>
    </p:spTree>
    <p:extLst>
      <p:ext uri="{BB962C8B-B14F-4D97-AF65-F5344CB8AC3E}">
        <p14:creationId xmlns:p14="http://schemas.microsoft.com/office/powerpoint/2010/main" val="13006144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In order be able to achieve the proposed objectives for the development of the ISS, the strategic plan and its implementation mechanisms and methods must be financially sustainable. </a:t>
            </a:r>
            <a:r>
              <a:rPr lang="en-US" sz="1200" u="none" kern="1200" baseline="0" smtClean="0">
                <a:solidFill>
                  <a:schemeClr val="tx1"/>
                </a:solidFill>
                <a:latin typeface="+mn-lt"/>
                <a:ea typeface="+mn-ea"/>
                <a:cs typeface="+mn-cs"/>
              </a:rPr>
              <a:t>The detailed SWOT analysis performed by the ISS or this purpose shows the following trends:</a:t>
            </a:r>
          </a:p>
        </p:txBody>
      </p:sp>
      <p:sp>
        <p:nvSpPr>
          <p:cNvPr id="4" name="Slide Number Placeholder 3"/>
          <p:cNvSpPr>
            <a:spLocks noGrp="1"/>
          </p:cNvSpPr>
          <p:nvPr>
            <p:ph type="sldNum" sz="quarter" idx="10"/>
          </p:nvPr>
        </p:nvSpPr>
        <p:spPr/>
        <p:txBody>
          <a:bodyPr/>
          <a:lstStyle/>
          <a:p>
            <a:fld id="{943CBABE-247A-AA44-A951-1FCB3BF4BC1D}" type="slidenum">
              <a:rPr lang="en-US" smtClean="0"/>
              <a:t>80</a:t>
            </a:fld>
            <a:endParaRPr lang="en-US"/>
          </a:p>
        </p:txBody>
      </p:sp>
    </p:spTree>
    <p:extLst>
      <p:ext uri="{BB962C8B-B14F-4D97-AF65-F5344CB8AC3E}">
        <p14:creationId xmlns:p14="http://schemas.microsoft.com/office/powerpoint/2010/main" val="13006144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In order be able to achieve the proposed objectives for the development of the ISS, the strategic plan and its implementation mechanisms and methods must be financially sustainable. </a:t>
            </a:r>
            <a:r>
              <a:rPr lang="en-US" sz="1200" u="none" kern="1200" baseline="0" smtClean="0">
                <a:solidFill>
                  <a:schemeClr val="tx1"/>
                </a:solidFill>
                <a:latin typeface="+mn-lt"/>
                <a:ea typeface="+mn-ea"/>
                <a:cs typeface="+mn-cs"/>
              </a:rPr>
              <a:t>The detailed SWOT analysis performed by the ISS or this purpose shows the following trends:</a:t>
            </a:r>
          </a:p>
        </p:txBody>
      </p:sp>
      <p:sp>
        <p:nvSpPr>
          <p:cNvPr id="4" name="Slide Number Placeholder 3"/>
          <p:cNvSpPr>
            <a:spLocks noGrp="1"/>
          </p:cNvSpPr>
          <p:nvPr>
            <p:ph type="sldNum" sz="quarter" idx="10"/>
          </p:nvPr>
        </p:nvSpPr>
        <p:spPr/>
        <p:txBody>
          <a:bodyPr/>
          <a:lstStyle/>
          <a:p>
            <a:fld id="{943CBABE-247A-AA44-A951-1FCB3BF4BC1D}" type="slidenum">
              <a:rPr lang="en-US" smtClean="0"/>
              <a:t>81</a:t>
            </a:fld>
            <a:endParaRPr lang="en-US"/>
          </a:p>
        </p:txBody>
      </p:sp>
    </p:spTree>
    <p:extLst>
      <p:ext uri="{BB962C8B-B14F-4D97-AF65-F5344CB8AC3E}">
        <p14:creationId xmlns:p14="http://schemas.microsoft.com/office/powerpoint/2010/main" val="13006144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365A3A71-3456-DF44-8140-466051A0C084}" type="slidenum">
              <a:rPr lang="en-GB" smtClean="0"/>
              <a:pPr>
                <a:defRPr/>
              </a:pPr>
              <a:t>84</a:t>
            </a:fld>
            <a:endParaRPr lang="en-GB" smtClean="0"/>
          </a:p>
        </p:txBody>
      </p:sp>
      <p:sp>
        <p:nvSpPr>
          <p:cNvPr id="13313" name="Text Box 1025"/>
          <p:cNvSpPr txBox="1">
            <a:spLocks noGrp="1" noRot="1" noChangeAspect="1" noChangeArrowheads="1"/>
          </p:cNvSpPr>
          <p:nvPr>
            <p:ph type="sldImg"/>
          </p:nvPr>
        </p:nvSpPr>
        <p:spPr>
          <a:xfrm>
            <a:off x="381000" y="693738"/>
            <a:ext cx="6096000" cy="3429000"/>
          </a:xfrm>
          <a:solidFill>
            <a:srgbClr val="FFFFFF"/>
          </a:solidFill>
          <a:ln/>
        </p:spPr>
      </p:sp>
      <p:sp>
        <p:nvSpPr>
          <p:cNvPr id="13314" name="Text Box 1026"/>
          <p:cNvSpPr txBox="1">
            <a:spLocks noGrp="1" noChangeArrowheads="1"/>
          </p:cNvSpPr>
          <p:nvPr>
            <p:ph type="body" idx="1"/>
          </p:nvPr>
        </p:nvSpPr>
        <p:spPr>
          <a:xfrm>
            <a:off x="686027" y="4341813"/>
            <a:ext cx="5487080" cy="403423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The main difficulty in implementing the above objectives of the investment plan is of course, the securing of adequate financial resources. </a:t>
            </a:r>
          </a:p>
          <a:p>
            <a:r>
              <a:rPr lang="en-US" sz="1200" u="none" kern="1200" baseline="0" dirty="0" smtClean="0">
                <a:solidFill>
                  <a:schemeClr val="tx1"/>
                </a:solidFill>
                <a:latin typeface="+mn-lt"/>
                <a:ea typeface="+mn-ea"/>
                <a:cs typeface="+mn-cs"/>
              </a:rPr>
              <a:t>	For objectives (1)-(3) &amp; (5), the issue is less stringent, as the funding is ensured from either the currently ongoing research projects and collaborations or from the future ones. In particular, (5) will be funded both on a case-by-case basis through the financing of the various national and international projects that require such equipment as well as in a more organized manner and in accordance to the strategic development plan through appropriate national and international infrastructure development grants   </a:t>
            </a:r>
          </a:p>
          <a:p>
            <a:r>
              <a:rPr lang="en-US" sz="1200" u="none" kern="1200" baseline="0" dirty="0" smtClean="0">
                <a:solidFill>
                  <a:schemeClr val="tx1"/>
                </a:solidFill>
                <a:latin typeface="+mn-lt"/>
                <a:ea typeface="+mn-ea"/>
                <a:cs typeface="+mn-cs"/>
              </a:rPr>
              <a:t>	Objective (4) is more problematic, as it would be preferable to be achieved in a single financing step, and hence would require a lump sum of grant money. The issue is mitigated by the fact that the construction of the CSST is nearly 85% complete, and finalizing it will require a more modest amount of money. The ISS plans to obtain the necessary financing through appropriate national and international grants and to render the building operational as soon as possible. If this funding effort proves to be unfruitful, other financing avenues will be sought out, e.g. through private investments or through the ISS overhead funds. </a:t>
            </a:r>
            <a:endParaRPr lang="en-US" dirty="0"/>
          </a:p>
        </p:txBody>
      </p:sp>
      <p:sp>
        <p:nvSpPr>
          <p:cNvPr id="4" name="Slide Number Placeholder 3"/>
          <p:cNvSpPr>
            <a:spLocks noGrp="1"/>
          </p:cNvSpPr>
          <p:nvPr>
            <p:ph type="sldNum" sz="quarter" idx="10"/>
          </p:nvPr>
        </p:nvSpPr>
        <p:spPr/>
        <p:txBody>
          <a:bodyPr/>
          <a:lstStyle/>
          <a:p>
            <a:fld id="{943CBABE-247A-AA44-A951-1FCB3BF4BC1D}" type="slidenum">
              <a:rPr lang="en-US" smtClean="0"/>
              <a:t>85</a:t>
            </a:fld>
            <a:endParaRPr lang="en-US"/>
          </a:p>
        </p:txBody>
      </p:sp>
    </p:spTree>
    <p:extLst>
      <p:ext uri="{BB962C8B-B14F-4D97-AF65-F5344CB8AC3E}">
        <p14:creationId xmlns:p14="http://schemas.microsoft.com/office/powerpoint/2010/main" val="17466205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365A3A71-3456-DF44-8140-466051A0C084}" type="slidenum">
              <a:rPr lang="en-GB" smtClean="0"/>
              <a:pPr>
                <a:defRPr/>
              </a:pPr>
              <a:t>86</a:t>
            </a:fld>
            <a:endParaRPr lang="en-GB" smtClean="0"/>
          </a:p>
        </p:txBody>
      </p:sp>
      <p:sp>
        <p:nvSpPr>
          <p:cNvPr id="13313" name="Text Box 1025"/>
          <p:cNvSpPr txBox="1">
            <a:spLocks noGrp="1" noRot="1" noChangeAspect="1" noChangeArrowheads="1"/>
          </p:cNvSpPr>
          <p:nvPr>
            <p:ph type="sldImg"/>
          </p:nvPr>
        </p:nvSpPr>
        <p:spPr>
          <a:xfrm>
            <a:off x="381000" y="693738"/>
            <a:ext cx="6096000" cy="3429000"/>
          </a:xfrm>
          <a:solidFill>
            <a:srgbClr val="FFFFFF"/>
          </a:solidFill>
          <a:ln/>
        </p:spPr>
      </p:sp>
      <p:sp>
        <p:nvSpPr>
          <p:cNvPr id="13314" name="Text Box 1026"/>
          <p:cNvSpPr txBox="1">
            <a:spLocks noGrp="1" noChangeArrowheads="1"/>
          </p:cNvSpPr>
          <p:nvPr>
            <p:ph type="body" idx="1"/>
          </p:nvPr>
        </p:nvSpPr>
        <p:spPr>
          <a:xfrm>
            <a:off x="686027" y="4341813"/>
            <a:ext cx="5487080" cy="403423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	Several of the recent ISS national and international scientific endeavors of the ISS have been – and continue to be – concerned with the development of new and highly </a:t>
            </a:r>
            <a:r>
              <a:rPr lang="en-US" sz="1200" u="none" kern="1200" baseline="0" dirty="0" err="1" smtClean="0">
                <a:solidFill>
                  <a:schemeClr val="tx1"/>
                </a:solidFill>
                <a:latin typeface="+mn-lt"/>
                <a:ea typeface="+mn-ea"/>
                <a:cs typeface="+mn-cs"/>
              </a:rPr>
              <a:t>performant</a:t>
            </a:r>
            <a:r>
              <a:rPr lang="en-US" sz="1200" u="none" kern="1200" baseline="0" dirty="0" smtClean="0">
                <a:solidFill>
                  <a:schemeClr val="tx1"/>
                </a:solidFill>
                <a:latin typeface="+mn-lt"/>
                <a:ea typeface="+mn-ea"/>
                <a:cs typeface="+mn-cs"/>
              </a:rPr>
              <a:t> technology with an excellent potential for transfer towards the industry. A brief list of technologies that could readily be prepared for transfer towards hi-tech companies in the next four years can be summarized as follows:</a:t>
            </a:r>
          </a:p>
        </p:txBody>
      </p:sp>
      <p:sp>
        <p:nvSpPr>
          <p:cNvPr id="4" name="Slide Number Placeholder 3"/>
          <p:cNvSpPr>
            <a:spLocks noGrp="1"/>
          </p:cNvSpPr>
          <p:nvPr>
            <p:ph type="sldNum" sz="quarter" idx="10"/>
          </p:nvPr>
        </p:nvSpPr>
        <p:spPr/>
        <p:txBody>
          <a:bodyPr/>
          <a:lstStyle/>
          <a:p>
            <a:fld id="{943CBABE-247A-AA44-A951-1FCB3BF4BC1D}" type="slidenum">
              <a:rPr lang="en-US" smtClean="0"/>
              <a:t>87</a:t>
            </a:fld>
            <a:endParaRPr lang="en-US"/>
          </a:p>
        </p:txBody>
      </p:sp>
    </p:spTree>
    <p:extLst>
      <p:ext uri="{BB962C8B-B14F-4D97-AF65-F5344CB8AC3E}">
        <p14:creationId xmlns:p14="http://schemas.microsoft.com/office/powerpoint/2010/main" val="17466205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365A3A71-3456-DF44-8140-466051A0C084}" type="slidenum">
              <a:rPr lang="en-GB" smtClean="0"/>
              <a:pPr>
                <a:defRPr/>
              </a:pPr>
              <a:t>89</a:t>
            </a:fld>
            <a:endParaRPr lang="en-GB" smtClean="0"/>
          </a:p>
        </p:txBody>
      </p:sp>
      <p:sp>
        <p:nvSpPr>
          <p:cNvPr id="13313" name="Text Box 1025"/>
          <p:cNvSpPr txBox="1">
            <a:spLocks noGrp="1" noRot="1" noChangeAspect="1" noChangeArrowheads="1"/>
          </p:cNvSpPr>
          <p:nvPr>
            <p:ph type="sldImg"/>
          </p:nvPr>
        </p:nvSpPr>
        <p:spPr>
          <a:xfrm>
            <a:off x="381000" y="693738"/>
            <a:ext cx="6096000" cy="3429000"/>
          </a:xfrm>
          <a:solidFill>
            <a:srgbClr val="FFFFFF"/>
          </a:solidFill>
          <a:ln/>
        </p:spPr>
      </p:sp>
      <p:sp>
        <p:nvSpPr>
          <p:cNvPr id="13314" name="Text Box 1026"/>
          <p:cNvSpPr txBox="1">
            <a:spLocks noGrp="1" noChangeArrowheads="1"/>
          </p:cNvSpPr>
          <p:nvPr>
            <p:ph type="body" idx="1"/>
          </p:nvPr>
        </p:nvSpPr>
        <p:spPr>
          <a:xfrm>
            <a:off x="686027" y="4341813"/>
            <a:ext cx="5487080" cy="403423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A strong research community is characterized by its global competitiveness and international attractiveness. The ISS is encouraging and actively supporting the establishment of strategic partnerships for research and technology development with national and international institutions. A list of the current ISS partnership and collaboration situation is presented below: </a:t>
            </a:r>
          </a:p>
        </p:txBody>
      </p:sp>
      <p:sp>
        <p:nvSpPr>
          <p:cNvPr id="4" name="Slide Number Placeholder 3"/>
          <p:cNvSpPr>
            <a:spLocks noGrp="1"/>
          </p:cNvSpPr>
          <p:nvPr>
            <p:ph type="sldNum" sz="quarter" idx="10"/>
          </p:nvPr>
        </p:nvSpPr>
        <p:spPr/>
        <p:txBody>
          <a:bodyPr/>
          <a:lstStyle/>
          <a:p>
            <a:fld id="{943CBABE-247A-AA44-A951-1FCB3BF4BC1D}" type="slidenum">
              <a:rPr lang="en-US" smtClean="0"/>
              <a:t>90</a:t>
            </a:fld>
            <a:endParaRPr lang="en-US"/>
          </a:p>
        </p:txBody>
      </p:sp>
    </p:spTree>
    <p:extLst>
      <p:ext uri="{BB962C8B-B14F-4D97-AF65-F5344CB8AC3E}">
        <p14:creationId xmlns:p14="http://schemas.microsoft.com/office/powerpoint/2010/main" val="17466205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A strong research community is characterized by its global competitiveness and international attractiveness. The ISS is encouraging and actively supporting the establishment of strategic partnerships for research and technology development with national and international institutions. </a:t>
            </a:r>
            <a:r>
              <a:rPr lang="en-US" sz="1200" u="none" kern="1200" baseline="0" smtClean="0">
                <a:solidFill>
                  <a:schemeClr val="tx1"/>
                </a:solidFill>
                <a:latin typeface="+mn-lt"/>
                <a:ea typeface="+mn-ea"/>
                <a:cs typeface="+mn-cs"/>
              </a:rPr>
              <a:t>A list of the current ISS partnership and collaboration situation is presented below: </a:t>
            </a:r>
          </a:p>
        </p:txBody>
      </p:sp>
      <p:sp>
        <p:nvSpPr>
          <p:cNvPr id="4" name="Slide Number Placeholder 3"/>
          <p:cNvSpPr>
            <a:spLocks noGrp="1"/>
          </p:cNvSpPr>
          <p:nvPr>
            <p:ph type="sldNum" sz="quarter" idx="10"/>
          </p:nvPr>
        </p:nvSpPr>
        <p:spPr/>
        <p:txBody>
          <a:bodyPr/>
          <a:lstStyle/>
          <a:p>
            <a:fld id="{943CBABE-247A-AA44-A951-1FCB3BF4BC1D}" type="slidenum">
              <a:rPr lang="en-US" smtClean="0"/>
              <a:t>91</a:t>
            </a:fld>
            <a:endParaRPr lang="en-US"/>
          </a:p>
        </p:txBody>
      </p:sp>
    </p:spTree>
    <p:extLst>
      <p:ext uri="{BB962C8B-B14F-4D97-AF65-F5344CB8AC3E}">
        <p14:creationId xmlns:p14="http://schemas.microsoft.com/office/powerpoint/2010/main" val="1746620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The main objectives of the ISS strategic development plan revolve tightly around its stated mission, namely that of further increasing its scientific performance, standing and recognition within the space science and technology community through participation in and initiation of national and international projects.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The strategic development plan is based on a core of 5 strategic objectives that emerge from the scientific SWOT analysis presented in the previous section. Each of these objectives is supported by appropriate key scientific activities which represent the milestones of the ISS future development.</a:t>
            </a:r>
          </a:p>
          <a:p>
            <a:endParaRPr lang="en-US" dirty="0"/>
          </a:p>
        </p:txBody>
      </p:sp>
      <p:sp>
        <p:nvSpPr>
          <p:cNvPr id="4" name="Slide Number Placeholder 3"/>
          <p:cNvSpPr>
            <a:spLocks noGrp="1"/>
          </p:cNvSpPr>
          <p:nvPr>
            <p:ph type="sldNum" sz="quarter" idx="10"/>
          </p:nvPr>
        </p:nvSpPr>
        <p:spPr/>
        <p:txBody>
          <a:bodyPr/>
          <a:lstStyle/>
          <a:p>
            <a:fld id="{943CBABE-247A-AA44-A951-1FCB3BF4BC1D}" type="slidenum">
              <a:rPr lang="en-US" smtClean="0"/>
              <a:t>15</a:t>
            </a:fld>
            <a:endParaRPr lang="en-US"/>
          </a:p>
        </p:txBody>
      </p:sp>
    </p:spTree>
    <p:extLst>
      <p:ext uri="{BB962C8B-B14F-4D97-AF65-F5344CB8AC3E}">
        <p14:creationId xmlns:p14="http://schemas.microsoft.com/office/powerpoint/2010/main" val="35593994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The analysis of our past and current partnership and collaboration portfolio shows that while the funds attracted through these partnerships and collaborations represent an important fraction of the ISS budget, they are by no means the only benefits. Through these partnerships and collaborations the ISS has been able to significantly increase its scientific standing and visibility in the space science community through the quality of research and developed technologies as well as through successful networking within and outside the EU. </a:t>
            </a:r>
          </a:p>
        </p:txBody>
      </p:sp>
      <p:sp>
        <p:nvSpPr>
          <p:cNvPr id="4" name="Slide Number Placeholder 3"/>
          <p:cNvSpPr>
            <a:spLocks noGrp="1"/>
          </p:cNvSpPr>
          <p:nvPr>
            <p:ph type="sldNum" sz="quarter" idx="10"/>
          </p:nvPr>
        </p:nvSpPr>
        <p:spPr/>
        <p:txBody>
          <a:bodyPr/>
          <a:lstStyle/>
          <a:p>
            <a:fld id="{943CBABE-247A-AA44-A951-1FCB3BF4BC1D}" type="slidenum">
              <a:rPr lang="en-US" smtClean="0"/>
              <a:t>92</a:t>
            </a:fld>
            <a:endParaRPr lang="en-US"/>
          </a:p>
        </p:txBody>
      </p:sp>
    </p:spTree>
    <p:extLst>
      <p:ext uri="{BB962C8B-B14F-4D97-AF65-F5344CB8AC3E}">
        <p14:creationId xmlns:p14="http://schemas.microsoft.com/office/powerpoint/2010/main" val="17466205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smtClean="0"/>
              <a:t>It is a well-established fact that international visibility in science means publishing not just a large number of papers but rather high-quality papers. During the last decade, availability of resources as well as the national and international projects and collaborations have given a boost to the ISS in this respect, allowing its scientists to increase the number and quality of their scientific output in ISI ranked journals. Under these circumstances – and as part of the ISS strategy to improve its national and international visibility – it is of paramount importance that in the next four years all efforts be focused towards publishing in higher and higher ISI ranked journals.</a:t>
            </a:r>
          </a:p>
          <a:p>
            <a:pPr marL="342900" indent="-342900">
              <a:buFont typeface="Arial"/>
              <a:buChar char="•"/>
            </a:pPr>
            <a:endParaRPr lang="en-US" sz="1100" dirty="0"/>
          </a:p>
        </p:txBody>
      </p:sp>
      <p:sp>
        <p:nvSpPr>
          <p:cNvPr id="4" name="Slide Number Placeholder 3"/>
          <p:cNvSpPr>
            <a:spLocks noGrp="1"/>
          </p:cNvSpPr>
          <p:nvPr>
            <p:ph type="sldNum" sz="quarter" idx="10"/>
          </p:nvPr>
        </p:nvSpPr>
        <p:spPr/>
        <p:txBody>
          <a:bodyPr/>
          <a:lstStyle/>
          <a:p>
            <a:fld id="{943CBABE-247A-AA44-A951-1FCB3BF4BC1D}" type="slidenum">
              <a:rPr lang="en-US" smtClean="0"/>
              <a:t>93</a:t>
            </a:fld>
            <a:endParaRPr lang="en-US"/>
          </a:p>
        </p:txBody>
      </p:sp>
    </p:spTree>
    <p:extLst>
      <p:ext uri="{BB962C8B-B14F-4D97-AF65-F5344CB8AC3E}">
        <p14:creationId xmlns:p14="http://schemas.microsoft.com/office/powerpoint/2010/main" val="17466205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365A3A71-3456-DF44-8140-466051A0C084}" type="slidenum">
              <a:rPr lang="en-GB" smtClean="0"/>
              <a:pPr>
                <a:defRPr/>
              </a:pPr>
              <a:t>94</a:t>
            </a:fld>
            <a:endParaRPr lang="en-GB" smtClean="0"/>
          </a:p>
        </p:txBody>
      </p:sp>
      <p:sp>
        <p:nvSpPr>
          <p:cNvPr id="13313" name="Text Box 1025"/>
          <p:cNvSpPr txBox="1">
            <a:spLocks noGrp="1" noRot="1" noChangeAspect="1" noChangeArrowheads="1"/>
          </p:cNvSpPr>
          <p:nvPr>
            <p:ph type="sldImg"/>
          </p:nvPr>
        </p:nvSpPr>
        <p:spPr>
          <a:xfrm>
            <a:off x="381000" y="693738"/>
            <a:ext cx="6096000" cy="3429000"/>
          </a:xfrm>
          <a:solidFill>
            <a:srgbClr val="FFFFFF"/>
          </a:solidFill>
          <a:ln/>
        </p:spPr>
      </p:sp>
      <p:sp>
        <p:nvSpPr>
          <p:cNvPr id="13314" name="Text Box 1026"/>
          <p:cNvSpPr txBox="1">
            <a:spLocks noGrp="1" noChangeArrowheads="1"/>
          </p:cNvSpPr>
          <p:nvPr>
            <p:ph type="body" idx="1"/>
          </p:nvPr>
        </p:nvSpPr>
        <p:spPr>
          <a:xfrm>
            <a:off x="686027" y="4341813"/>
            <a:ext cx="5487080" cy="403423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The main objectives of the ISS strategic development plan revolve tightly around its stated mission, namely that of further increasing its scientific performance, standing and recognition within the space science and technology community through participation in and initiation of national and international projects.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The strategic development plan is based on a core of 5 strategic objectives that emerge from the scientific SWOT analysis presented in the previous section. </a:t>
            </a:r>
            <a:r>
              <a:rPr lang="en-US" sz="1200" u="none" kern="1200" baseline="0" smtClean="0">
                <a:solidFill>
                  <a:schemeClr val="tx1"/>
                </a:solidFill>
                <a:latin typeface="+mn-lt"/>
                <a:ea typeface="+mn-ea"/>
                <a:cs typeface="+mn-cs"/>
              </a:rPr>
              <a:t>Each of these objectives is supported by appropriate key scientific activities which represent the milestones of the ISS future development.</a:t>
            </a:r>
          </a:p>
          <a:p>
            <a:endParaRPr lang="en-US"/>
          </a:p>
        </p:txBody>
      </p:sp>
      <p:sp>
        <p:nvSpPr>
          <p:cNvPr id="4" name="Slide Number Placeholder 3"/>
          <p:cNvSpPr>
            <a:spLocks noGrp="1"/>
          </p:cNvSpPr>
          <p:nvPr>
            <p:ph type="sldNum" sz="quarter" idx="10"/>
          </p:nvPr>
        </p:nvSpPr>
        <p:spPr/>
        <p:txBody>
          <a:bodyPr/>
          <a:lstStyle/>
          <a:p>
            <a:fld id="{943CBABE-247A-AA44-A951-1FCB3BF4BC1D}" type="slidenum">
              <a:rPr lang="en-US" smtClean="0"/>
              <a:t>16</a:t>
            </a:fld>
            <a:endParaRPr lang="en-US"/>
          </a:p>
        </p:txBody>
      </p:sp>
    </p:spTree>
    <p:extLst>
      <p:ext uri="{BB962C8B-B14F-4D97-AF65-F5344CB8AC3E}">
        <p14:creationId xmlns:p14="http://schemas.microsoft.com/office/powerpoint/2010/main" val="3559399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The main objectives of the ISS strategic development plan revolve tightly around its stated mission, namely that of further increasing its scientific performance, standing and recognition within the space science and technology community through participation in and initiation of national and international projects.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The strategic development plan is based on a core of 5 strategic objectives that emerge from the scientific SWOT analysis presented in the previous section. </a:t>
            </a:r>
            <a:r>
              <a:rPr lang="en-US" sz="1200" u="none" kern="1200" baseline="0" smtClean="0">
                <a:solidFill>
                  <a:schemeClr val="tx1"/>
                </a:solidFill>
                <a:latin typeface="+mn-lt"/>
                <a:ea typeface="+mn-ea"/>
                <a:cs typeface="+mn-cs"/>
              </a:rPr>
              <a:t>Each of these objectives is supported by appropriate key scientific activities which represent the milestones of the ISS future development.</a:t>
            </a:r>
          </a:p>
          <a:p>
            <a:endParaRPr lang="en-US"/>
          </a:p>
        </p:txBody>
      </p:sp>
      <p:sp>
        <p:nvSpPr>
          <p:cNvPr id="4" name="Slide Number Placeholder 3"/>
          <p:cNvSpPr>
            <a:spLocks noGrp="1"/>
          </p:cNvSpPr>
          <p:nvPr>
            <p:ph type="sldNum" sz="quarter" idx="10"/>
          </p:nvPr>
        </p:nvSpPr>
        <p:spPr/>
        <p:txBody>
          <a:bodyPr/>
          <a:lstStyle/>
          <a:p>
            <a:fld id="{943CBABE-247A-AA44-A951-1FCB3BF4BC1D}" type="slidenum">
              <a:rPr lang="en-US" smtClean="0"/>
              <a:t>17</a:t>
            </a:fld>
            <a:endParaRPr lang="en-US"/>
          </a:p>
        </p:txBody>
      </p:sp>
    </p:spTree>
    <p:extLst>
      <p:ext uri="{BB962C8B-B14F-4D97-AF65-F5344CB8AC3E}">
        <p14:creationId xmlns:p14="http://schemas.microsoft.com/office/powerpoint/2010/main" val="3559399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The main objectives of the ISS strategic development plan revolve tightly around its stated mission, namely that of further increasing its scientific performance, standing and recognition within the space science and technology community through participation in and initiation of national and international projects.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The strategic development plan is based on a core of 5 strategic objectives that emerge from the scientific SWOT analysis presented in the previous section. </a:t>
            </a:r>
            <a:r>
              <a:rPr lang="en-US" sz="1200" u="none" kern="1200" baseline="0" smtClean="0">
                <a:solidFill>
                  <a:schemeClr val="tx1"/>
                </a:solidFill>
                <a:latin typeface="+mn-lt"/>
                <a:ea typeface="+mn-ea"/>
                <a:cs typeface="+mn-cs"/>
              </a:rPr>
              <a:t>Each of these objectives is supported by appropriate key scientific activities which represent the milestones of the ISS future development.</a:t>
            </a:r>
          </a:p>
          <a:p>
            <a:endParaRPr lang="en-US"/>
          </a:p>
        </p:txBody>
      </p:sp>
      <p:sp>
        <p:nvSpPr>
          <p:cNvPr id="4" name="Slide Number Placeholder 3"/>
          <p:cNvSpPr>
            <a:spLocks noGrp="1"/>
          </p:cNvSpPr>
          <p:nvPr>
            <p:ph type="sldNum" sz="quarter" idx="10"/>
          </p:nvPr>
        </p:nvSpPr>
        <p:spPr/>
        <p:txBody>
          <a:bodyPr/>
          <a:lstStyle/>
          <a:p>
            <a:fld id="{943CBABE-247A-AA44-A951-1FCB3BF4BC1D}" type="slidenum">
              <a:rPr lang="en-US" smtClean="0"/>
              <a:t>18</a:t>
            </a:fld>
            <a:endParaRPr lang="en-US"/>
          </a:p>
        </p:txBody>
      </p:sp>
    </p:spTree>
    <p:extLst>
      <p:ext uri="{BB962C8B-B14F-4D97-AF65-F5344CB8AC3E}">
        <p14:creationId xmlns:p14="http://schemas.microsoft.com/office/powerpoint/2010/main" val="3559399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294EFB-7D88-2A41-A038-B23F70935659}" type="datetimeFigureOut">
              <a:rPr lang="en-US" smtClean="0"/>
              <a:t>10/14/13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02A08F-914D-8348-B6CA-81D1F2D75D52}"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294EFB-7D88-2A41-A038-B23F70935659}" type="datetimeFigureOut">
              <a:rPr lang="en-US" smtClean="0"/>
              <a:t>10/14/13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02A08F-914D-8348-B6CA-81D1F2D75D52}"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294EFB-7D88-2A41-A038-B23F70935659}" type="datetimeFigureOut">
              <a:rPr lang="en-US" smtClean="0"/>
              <a:t>10/14/13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02A08F-914D-8348-B6CA-81D1F2D75D52}"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7772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4686300"/>
            <a:ext cx="1905000" cy="34290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4686300"/>
            <a:ext cx="2895600" cy="34290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4686300"/>
            <a:ext cx="1905000" cy="342900"/>
          </a:xfrm>
        </p:spPr>
        <p:txBody>
          <a:bodyPr/>
          <a:lstStyle>
            <a:lvl1pPr>
              <a:defRPr/>
            </a:lvl1pPr>
          </a:lstStyle>
          <a:p>
            <a:pPr>
              <a:defRPr/>
            </a:pPr>
            <a:fld id="{47F225FA-4000-9C4A-8166-2B21E15BFABC}" type="slidenum">
              <a:rPr lang="en-US"/>
              <a:pPr>
                <a:defRPr/>
              </a:pPr>
              <a:t>‹#›</a:t>
            </a:fld>
            <a:endParaRPr lang="en-US"/>
          </a:p>
        </p:txBody>
      </p:sp>
    </p:spTree>
    <p:extLst>
      <p:ext uri="{BB962C8B-B14F-4D97-AF65-F5344CB8AC3E}">
        <p14:creationId xmlns:p14="http://schemas.microsoft.com/office/powerpoint/2010/main" val="511085961"/>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4648200" y="1485900"/>
            <a:ext cx="3810000" cy="3086100"/>
          </a:xfrm>
        </p:spPr>
        <p:txBody>
          <a:bodyPr/>
          <a:lstStyle/>
          <a:p>
            <a:pPr lvl="0"/>
            <a:endParaRPr lang="en-GB" noProof="0" dirty="0" smtClean="0"/>
          </a:p>
        </p:txBody>
      </p:sp>
      <p:sp>
        <p:nvSpPr>
          <p:cNvPr id="5" name="Rectangle 4"/>
          <p:cNvSpPr>
            <a:spLocks noGrp="1" noChangeArrowheads="1"/>
          </p:cNvSpPr>
          <p:nvPr>
            <p:ph type="dt" sz="half" idx="10"/>
          </p:nvPr>
        </p:nvSpPr>
        <p:spPr/>
        <p:txBody>
          <a:bodyPr/>
          <a:lstStyle>
            <a:lvl1pPr>
              <a:defRPr dirty="0"/>
            </a:lvl1pPr>
          </a:lstStyle>
          <a:p>
            <a:pPr>
              <a:defRPr/>
            </a:pPr>
            <a:endParaRPr lang="en-US"/>
          </a:p>
        </p:txBody>
      </p:sp>
      <p:sp>
        <p:nvSpPr>
          <p:cNvPr id="6" name="Rectangle 5"/>
          <p:cNvSpPr>
            <a:spLocks noGrp="1" noChangeArrowheads="1"/>
          </p:cNvSpPr>
          <p:nvPr>
            <p:ph type="ftr" sz="quarter" idx="11"/>
          </p:nvPr>
        </p:nvSpPr>
        <p:spPr/>
        <p:txBody>
          <a:bodyPr/>
          <a:lstStyle>
            <a:lvl1pPr>
              <a:defRPr dirty="0"/>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8341FDC9-E911-E944-B602-43BDA6267D52}" type="slidenum">
              <a:rPr lang="en-US"/>
              <a:pPr/>
              <a:t>‹#›</a:t>
            </a:fld>
            <a:endParaRPr lang="en-US"/>
          </a:p>
        </p:txBody>
      </p:sp>
    </p:spTree>
    <p:extLst>
      <p:ext uri="{BB962C8B-B14F-4D97-AF65-F5344CB8AC3E}">
        <p14:creationId xmlns:p14="http://schemas.microsoft.com/office/powerpoint/2010/main" val="673253544"/>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C46907A2-AC0C-4E20-BF11-EFA1D0AF5BB1}" type="slidenum">
              <a:rPr lang="en-US"/>
              <a:pPr/>
              <a:t>‹#›</a:t>
            </a:fld>
            <a:endParaRPr lang="en-US"/>
          </a:p>
        </p:txBody>
      </p:sp>
    </p:spTree>
    <p:extLst>
      <p:ext uri="{BB962C8B-B14F-4D97-AF65-F5344CB8AC3E}">
        <p14:creationId xmlns:p14="http://schemas.microsoft.com/office/powerpoint/2010/main" val="564768593"/>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4859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0861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D7CCF2C5-8E7C-42EF-A52C-A3430F9E3FD3}" type="slidenum">
              <a:rPr lang="en-US"/>
              <a:pPr/>
              <a:t>‹#›</a:t>
            </a:fld>
            <a:endParaRPr lang="en-US"/>
          </a:p>
        </p:txBody>
      </p:sp>
    </p:spTree>
    <p:extLst>
      <p:ext uri="{BB962C8B-B14F-4D97-AF65-F5344CB8AC3E}">
        <p14:creationId xmlns:p14="http://schemas.microsoft.com/office/powerpoint/2010/main" val="2950880502"/>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4859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0861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2BB896EF-B563-4EA0-AE9B-C8C55408EC64}" type="slidenum">
              <a:rPr lang="en-US"/>
              <a:pPr/>
              <a:t>‹#›</a:t>
            </a:fld>
            <a:endParaRPr lang="en-US"/>
          </a:p>
        </p:txBody>
      </p:sp>
    </p:spTree>
    <p:extLst>
      <p:ext uri="{BB962C8B-B14F-4D97-AF65-F5344CB8AC3E}">
        <p14:creationId xmlns:p14="http://schemas.microsoft.com/office/powerpoint/2010/main" val="2878451289"/>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294EFB-7D88-2A41-A038-B23F70935659}" type="datetimeFigureOut">
              <a:rPr lang="en-US" smtClean="0"/>
              <a:t>10/14/13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02A08F-914D-8348-B6CA-81D1F2D75D52}"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294EFB-7D88-2A41-A038-B23F70935659}" type="datetimeFigureOut">
              <a:rPr lang="en-US" smtClean="0"/>
              <a:t>10/14/13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02A08F-914D-8348-B6CA-81D1F2D75D52}"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294EFB-7D88-2A41-A038-B23F70935659}" type="datetimeFigureOut">
              <a:rPr lang="en-US" smtClean="0"/>
              <a:t>10/14/13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02A08F-914D-8348-B6CA-81D1F2D75D52}"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294EFB-7D88-2A41-A038-B23F70935659}" type="datetimeFigureOut">
              <a:rPr lang="en-US" smtClean="0"/>
              <a:t>10/14/13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02A08F-914D-8348-B6CA-81D1F2D75D52}"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294EFB-7D88-2A41-A038-B23F70935659}" type="datetimeFigureOut">
              <a:rPr lang="en-US" smtClean="0"/>
              <a:t>10/14/13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02A08F-914D-8348-B6CA-81D1F2D75D52}"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294EFB-7D88-2A41-A038-B23F70935659}" type="datetimeFigureOut">
              <a:rPr lang="en-US" smtClean="0"/>
              <a:t>10/14/13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02A08F-914D-8348-B6CA-81D1F2D75D52}"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294EFB-7D88-2A41-A038-B23F70935659}" type="datetimeFigureOut">
              <a:rPr lang="en-US" smtClean="0"/>
              <a:t>10/14/13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02A08F-914D-8348-B6CA-81D1F2D75D52}"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294EFB-7D88-2A41-A038-B23F70935659}" type="datetimeFigureOut">
              <a:rPr lang="en-US" smtClean="0"/>
              <a:t>10/14/13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02A08F-914D-8348-B6CA-81D1F2D75D52}"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7294EFB-7D88-2A41-A038-B23F70935659}" type="datetimeFigureOut">
              <a:rPr lang="en-US" smtClean="0"/>
              <a:t>10/14/13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902A08F-914D-8348-B6CA-81D1F2D75D52}" type="slidenum">
              <a:rPr lang="en-US" smtClean="0"/>
              <a:t>‹#›</a:t>
            </a:fld>
            <a:endParaRPr lang="en-US"/>
          </a:p>
        </p:txBody>
      </p:sp>
    </p:spTree>
    <p:extLst>
      <p:ext uri="{BB962C8B-B14F-4D97-AF65-F5344CB8AC3E}">
        <p14:creationId xmlns:p14="http://schemas.microsoft.com/office/powerpoint/2010/main" val="2557711237"/>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3" r:id="rId12"/>
    <p:sldLayoutId id="2147483804" r:id="rId13"/>
    <p:sldLayoutId id="2147483805" r:id="rId14"/>
    <p:sldLayoutId id="2147483806" r:id="rId15"/>
    <p:sldLayoutId id="2147483807"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27.xml.rels><?xml version="1.0" encoding="UTF-8" standalone="yes"?>
<Relationships xmlns="http://schemas.openxmlformats.org/package/2006/relationships"><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s>
</file>

<file path=ppt/slides/_rels/slide28.xml.rels><?xml version="1.0" encoding="UTF-8" standalone="yes"?>
<Relationships xmlns="http://schemas.openxmlformats.org/package/2006/relationships"><Relationship Id="rId11" Type="http://schemas.openxmlformats.org/officeDocument/2006/relationships/image" Target="../media/image26.jpg"/><Relationship Id="rId12"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image" Target="../media/image17.jpg"/><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0.jpg"/><Relationship Id="rId6" Type="http://schemas.openxmlformats.org/officeDocument/2006/relationships/image" Target="../media/image21.jpg"/><Relationship Id="rId7" Type="http://schemas.openxmlformats.org/officeDocument/2006/relationships/image" Target="../media/image22.jpg"/><Relationship Id="rId8" Type="http://schemas.openxmlformats.org/officeDocument/2006/relationships/image" Target="../media/image23.jpg"/><Relationship Id="rId9" Type="http://schemas.openxmlformats.org/officeDocument/2006/relationships/image" Target="../media/image24.jpg"/><Relationship Id="rId10" Type="http://schemas.openxmlformats.org/officeDocument/2006/relationships/image" Target="../media/image2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6.jpg"/></Relationships>
</file>

<file path=ppt/slides/_rels/slide48.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E7BD91B2-261C-1944-B482-F27813D354AD}" type="slidenum">
              <a:rPr lang="en-US">
                <a:latin typeface="Times New Roman" charset="0"/>
              </a:rPr>
              <a:pPr/>
              <a:t>1</a:t>
            </a:fld>
            <a:endParaRPr lang="en-US">
              <a:latin typeface="Times New Roman" charset="0"/>
            </a:endParaRPr>
          </a:p>
        </p:txBody>
      </p:sp>
      <p:sp>
        <p:nvSpPr>
          <p:cNvPr id="190469" name="Rectangle 5"/>
          <p:cNvSpPr>
            <a:spLocks noChangeArrowheads="1"/>
          </p:cNvSpPr>
          <p:nvPr/>
        </p:nvSpPr>
        <p:spPr bwMode="auto">
          <a:xfrm>
            <a:off x="324556" y="-42335"/>
            <a:ext cx="8607777" cy="4154984"/>
          </a:xfrm>
          <a:prstGeom prst="rect">
            <a:avLst/>
          </a:prstGeom>
          <a:noFill/>
          <a:ln w="9525">
            <a:noFill/>
            <a:miter lim="800000"/>
            <a:headEnd/>
            <a:tailEnd/>
          </a:ln>
          <a:effectLst/>
        </p:spPr>
        <p:txBody>
          <a:bodyPr wrap="square">
            <a:spAutoFit/>
          </a:bodyPr>
          <a:lstStyle/>
          <a:p>
            <a:pPr algn="ctr"/>
            <a:endParaRPr lang="en-US" sz="2000" b="1" dirty="0" smtClean="0">
              <a:solidFill>
                <a:srgbClr val="000090"/>
              </a:solidFill>
            </a:endParaRPr>
          </a:p>
          <a:p>
            <a:pPr algn="ctr"/>
            <a:endParaRPr lang="en-US" sz="2400" b="1" dirty="0">
              <a:solidFill>
                <a:srgbClr val="000090"/>
              </a:solidFill>
            </a:endParaRPr>
          </a:p>
          <a:p>
            <a:pPr algn="ctr"/>
            <a:endParaRPr lang="en-US" sz="2400" b="1" dirty="0">
              <a:solidFill>
                <a:srgbClr val="FFFF7B"/>
              </a:solidFill>
            </a:endParaRPr>
          </a:p>
          <a:p>
            <a:pPr algn="ctr"/>
            <a:endParaRPr lang="en-US" sz="2400" b="1" dirty="0">
              <a:solidFill>
                <a:srgbClr val="FFFF7B"/>
              </a:solidFill>
            </a:endParaRPr>
          </a:p>
          <a:p>
            <a:pPr algn="ctr"/>
            <a:endParaRPr lang="en-US" sz="2400" b="1" dirty="0">
              <a:solidFill>
                <a:srgbClr val="FFFF7B"/>
              </a:solidFill>
            </a:endParaRPr>
          </a:p>
          <a:p>
            <a:pPr algn="ctr"/>
            <a:endParaRPr lang="en-US" sz="2400" b="1" dirty="0">
              <a:solidFill>
                <a:srgbClr val="FFFF7B"/>
              </a:solidFill>
            </a:endParaRPr>
          </a:p>
          <a:p>
            <a:pPr algn="ctr"/>
            <a:endParaRPr lang="en-US" sz="2400" b="1" dirty="0">
              <a:solidFill>
                <a:srgbClr val="FFFF7B"/>
              </a:solidFill>
            </a:endParaRPr>
          </a:p>
          <a:p>
            <a:pPr algn="ctr"/>
            <a:r>
              <a:rPr lang="en-US" b="1" dirty="0" smtClean="0">
                <a:solidFill>
                  <a:srgbClr val="000090"/>
                </a:solidFill>
                <a:effectLst>
                  <a:outerShdw blurRad="38100" dist="38100" dir="2700000" algn="tl">
                    <a:srgbClr val="FFFFFF"/>
                  </a:outerShdw>
                </a:effectLst>
              </a:rPr>
              <a:t> </a:t>
            </a:r>
            <a:r>
              <a:rPr lang="en-US" dirty="0" smtClean="0">
                <a:solidFill>
                  <a:srgbClr val="000090"/>
                </a:solidFill>
              </a:rPr>
              <a:t> </a:t>
            </a:r>
            <a:endParaRPr lang="en-US" b="1" dirty="0" smtClean="0">
              <a:solidFill>
                <a:srgbClr val="000090"/>
              </a:solidFill>
            </a:endParaRPr>
          </a:p>
          <a:p>
            <a:pPr algn="r"/>
            <a:r>
              <a:rPr lang="en-US" sz="2800" b="1" dirty="0" err="1" smtClean="0">
                <a:solidFill>
                  <a:srgbClr val="000090"/>
                </a:solidFill>
              </a:rPr>
              <a:t>Sorin</a:t>
            </a:r>
            <a:r>
              <a:rPr lang="en-US" sz="2800" b="1" dirty="0" smtClean="0">
                <a:solidFill>
                  <a:srgbClr val="000090"/>
                </a:solidFill>
              </a:rPr>
              <a:t> ZGURA</a:t>
            </a:r>
            <a:endParaRPr lang="en-US" sz="2800" b="1" dirty="0">
              <a:solidFill>
                <a:srgbClr val="000090"/>
              </a:solidFill>
            </a:endParaRPr>
          </a:p>
          <a:p>
            <a:pPr algn="r"/>
            <a:endParaRPr lang="en-US" b="1" dirty="0">
              <a:solidFill>
                <a:srgbClr val="FFFF7B"/>
              </a:solidFill>
            </a:endParaRPr>
          </a:p>
          <a:p>
            <a:pPr algn="r"/>
            <a:r>
              <a:rPr lang="en-US" b="1" dirty="0" smtClean="0">
                <a:solidFill>
                  <a:srgbClr val="000090"/>
                </a:solidFill>
              </a:rPr>
              <a:t>E</a:t>
            </a:r>
            <a:r>
              <a:rPr lang="en-US" b="1" dirty="0">
                <a:solidFill>
                  <a:srgbClr val="000090"/>
                </a:solidFill>
              </a:rPr>
              <a:t>-Mail:  szgura@spacescience.ro</a:t>
            </a:r>
          </a:p>
          <a:p>
            <a:pPr algn="r"/>
            <a:r>
              <a:rPr lang="en-US" b="1" dirty="0">
                <a:solidFill>
                  <a:srgbClr val="000090"/>
                </a:solidFill>
              </a:rPr>
              <a:t>http://</a:t>
            </a:r>
            <a:r>
              <a:rPr lang="en-US" b="1" dirty="0" err="1">
                <a:solidFill>
                  <a:srgbClr val="000090"/>
                </a:solidFill>
              </a:rPr>
              <a:t>www.spacescience.ro</a:t>
            </a:r>
            <a:endParaRPr lang="en-US" b="1" dirty="0">
              <a:solidFill>
                <a:srgbClr val="000090"/>
              </a:solidFill>
            </a:endParaRPr>
          </a:p>
        </p:txBody>
      </p:sp>
      <p:pic>
        <p:nvPicPr>
          <p:cNvPr id="2050" name="Picture 2" descr="F:\Dropbox\iss\logo\logo nou\logo ti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429" y="959380"/>
            <a:ext cx="4033255" cy="16991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banne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67" y="3203222"/>
            <a:ext cx="5304980" cy="1837886"/>
          </a:xfrm>
          <a:prstGeom prst="rect">
            <a:avLst/>
          </a:prstGeom>
        </p:spPr>
      </p:pic>
    </p:spTree>
    <p:extLst>
      <p:ext uri="{BB962C8B-B14F-4D97-AF65-F5344CB8AC3E}">
        <p14:creationId xmlns:p14="http://schemas.microsoft.com/office/powerpoint/2010/main" val="9823746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272C77FF-99E7-7C4A-AF6C-6F1017F15C79}" type="slidenum">
              <a:rPr lang="en-US" smtClean="0"/>
              <a:pPr>
                <a:defRPr/>
              </a:pPr>
              <a:t>10</a:t>
            </a:fld>
            <a:endParaRPr lang="en-US"/>
          </a:p>
        </p:txBody>
      </p:sp>
      <p:sp>
        <p:nvSpPr>
          <p:cNvPr id="19458" name="Rectangle 4"/>
          <p:cNvSpPr>
            <a:spLocks noChangeArrowheads="1"/>
          </p:cNvSpPr>
          <p:nvPr/>
        </p:nvSpPr>
        <p:spPr bwMode="auto">
          <a:xfrm>
            <a:off x="162813" y="285750"/>
            <a:ext cx="88287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b="1" dirty="0" smtClean="0">
                <a:solidFill>
                  <a:srgbClr val="000000"/>
                </a:solidFill>
                <a:latin typeface="+mj-lt"/>
              </a:rPr>
              <a:t>Lab:</a:t>
            </a:r>
            <a:r>
              <a:rPr lang="en-US" sz="2400" dirty="0" smtClean="0">
                <a:solidFill>
                  <a:srgbClr val="000000"/>
                </a:solidFill>
                <a:latin typeface="+mj-lt"/>
              </a:rPr>
              <a:t> </a:t>
            </a:r>
            <a:r>
              <a:rPr lang="en-US" sz="2400" dirty="0" smtClean="0">
                <a:solidFill>
                  <a:srgbClr val="000000"/>
                </a:solidFill>
                <a:latin typeface="+mj-lt"/>
                <a:cs typeface="Lucida Grande" charset="0"/>
              </a:rPr>
              <a:t>High </a:t>
            </a:r>
            <a:r>
              <a:rPr lang="en-US" sz="2400" dirty="0">
                <a:solidFill>
                  <a:srgbClr val="000000"/>
                </a:solidFill>
                <a:latin typeface="+mj-lt"/>
                <a:cs typeface="Lucida Grande" charset="0"/>
              </a:rPr>
              <a:t>Energy Astrophysics and Advanced Technologies</a:t>
            </a:r>
            <a:endParaRPr lang="en-US" sz="2400" b="1" dirty="0">
              <a:solidFill>
                <a:srgbClr val="000000"/>
              </a:solidFill>
              <a:latin typeface="+mj-lt"/>
            </a:endParaRPr>
          </a:p>
          <a:p>
            <a:r>
              <a:rPr lang="en-US" sz="2400" b="1" dirty="0" smtClean="0">
                <a:solidFill>
                  <a:srgbClr val="000000"/>
                </a:solidFill>
                <a:latin typeface="+mj-lt"/>
              </a:rPr>
              <a:t>Head of the Lab:</a:t>
            </a:r>
            <a:r>
              <a:rPr lang="en-US" sz="2400" dirty="0" smtClean="0">
                <a:solidFill>
                  <a:srgbClr val="000000"/>
                </a:solidFill>
                <a:latin typeface="+mj-lt"/>
              </a:rPr>
              <a:t> </a:t>
            </a:r>
            <a:r>
              <a:rPr lang="en-US" sz="2400" dirty="0" err="1" smtClean="0">
                <a:solidFill>
                  <a:srgbClr val="000000"/>
                </a:solidFill>
                <a:latin typeface="+mj-lt"/>
              </a:rPr>
              <a:t>Titi</a:t>
            </a:r>
            <a:r>
              <a:rPr lang="en-US" sz="2400" dirty="0" smtClean="0">
                <a:solidFill>
                  <a:srgbClr val="000000"/>
                </a:solidFill>
                <a:latin typeface="+mj-lt"/>
              </a:rPr>
              <a:t> PREDA</a:t>
            </a:r>
            <a:endParaRPr lang="en-US" sz="2400" dirty="0">
              <a:solidFill>
                <a:srgbClr val="000000"/>
              </a:solidFill>
              <a:latin typeface="+mj-lt"/>
            </a:endParaRPr>
          </a:p>
        </p:txBody>
      </p:sp>
      <p:sp>
        <p:nvSpPr>
          <p:cNvPr id="6" name="Rectangle 5"/>
          <p:cNvSpPr/>
          <p:nvPr/>
        </p:nvSpPr>
        <p:spPr>
          <a:xfrm>
            <a:off x="381000" y="1106995"/>
            <a:ext cx="8610600" cy="4093428"/>
          </a:xfrm>
          <a:prstGeom prst="rect">
            <a:avLst/>
          </a:prstGeom>
        </p:spPr>
        <p:txBody>
          <a:bodyPr wrap="square">
            <a:spAutoFit/>
          </a:bodyPr>
          <a:lstStyle/>
          <a:p>
            <a:pPr>
              <a:defRPr/>
            </a:pPr>
            <a:r>
              <a:rPr lang="en-US" sz="2000" b="1" dirty="0">
                <a:solidFill>
                  <a:srgbClr val="000000"/>
                </a:solidFill>
              </a:rPr>
              <a:t>Research </a:t>
            </a:r>
            <a:r>
              <a:rPr lang="en-US" sz="2000" b="1" dirty="0" smtClean="0">
                <a:solidFill>
                  <a:srgbClr val="000000"/>
                </a:solidFill>
              </a:rPr>
              <a:t>topics: </a:t>
            </a:r>
            <a:endParaRPr lang="en-US" sz="2000" b="1" dirty="0">
              <a:solidFill>
                <a:srgbClr val="000000"/>
              </a:solidFill>
            </a:endParaRPr>
          </a:p>
          <a:p>
            <a:pPr marL="285750" indent="-285750">
              <a:lnSpc>
                <a:spcPct val="200000"/>
              </a:lnSpc>
              <a:buFont typeface="Arial"/>
              <a:buChar char="•"/>
              <a:defRPr/>
            </a:pPr>
            <a:r>
              <a:rPr lang="en-US" sz="2000" dirty="0">
                <a:solidFill>
                  <a:srgbClr val="000000"/>
                </a:solidFill>
              </a:rPr>
              <a:t>Large </a:t>
            </a:r>
            <a:r>
              <a:rPr lang="en-US" sz="2000" dirty="0" err="1">
                <a:solidFill>
                  <a:srgbClr val="000000"/>
                </a:solidFill>
              </a:rPr>
              <a:t>Hadronic</a:t>
            </a:r>
            <a:r>
              <a:rPr lang="en-US" sz="2000" dirty="0">
                <a:solidFill>
                  <a:srgbClr val="000000"/>
                </a:solidFill>
              </a:rPr>
              <a:t> Collider, High Energy Physics, Quantum  </a:t>
            </a:r>
            <a:r>
              <a:rPr lang="en-US" sz="2000" dirty="0" err="1">
                <a:solidFill>
                  <a:srgbClr val="000000"/>
                </a:solidFill>
              </a:rPr>
              <a:t>Chromodynamics</a:t>
            </a:r>
            <a:r>
              <a:rPr lang="en-US" sz="2000" dirty="0">
                <a:solidFill>
                  <a:srgbClr val="000000"/>
                </a:solidFill>
              </a:rPr>
              <a:t>, Quark Gluon Plasma, Heavy-ions, Relativistic heavy-ion collisions, Quark </a:t>
            </a:r>
            <a:r>
              <a:rPr lang="en-US" sz="2000" dirty="0" err="1">
                <a:solidFill>
                  <a:srgbClr val="000000"/>
                </a:solidFill>
              </a:rPr>
              <a:t>deconfinement</a:t>
            </a:r>
            <a:r>
              <a:rPr lang="en-US" sz="2000" dirty="0">
                <a:solidFill>
                  <a:srgbClr val="000000"/>
                </a:solidFill>
              </a:rPr>
              <a:t>, quark-gluon plasma production, phase transition </a:t>
            </a:r>
          </a:p>
          <a:p>
            <a:pPr marL="285750" indent="-285750">
              <a:lnSpc>
                <a:spcPct val="200000"/>
              </a:lnSpc>
              <a:buFont typeface="Arial"/>
              <a:buChar char="•"/>
              <a:defRPr/>
            </a:pPr>
            <a:r>
              <a:rPr lang="en-US" sz="2000" dirty="0">
                <a:solidFill>
                  <a:srgbClr val="000000"/>
                </a:solidFill>
              </a:rPr>
              <a:t>Nuclear Experiment, few body system, relativistic radioactive beam Astrophysics - High Energy Astrophysical Phenomena, cosmic ray observatory </a:t>
            </a:r>
          </a:p>
          <a:p>
            <a:pPr marL="285750" indent="-285750">
              <a:lnSpc>
                <a:spcPct val="200000"/>
              </a:lnSpc>
              <a:buFont typeface="Arial"/>
              <a:buChar char="•"/>
              <a:defRPr/>
            </a:pPr>
            <a:r>
              <a:rPr lang="en-US" sz="2000" dirty="0">
                <a:solidFill>
                  <a:srgbClr val="000000"/>
                </a:solidFill>
              </a:rPr>
              <a:t>GRID Computing, HPC, GPU, clustering, embedded systems </a:t>
            </a:r>
          </a:p>
        </p:txBody>
      </p:sp>
      <p:cxnSp>
        <p:nvCxnSpPr>
          <p:cNvPr id="5" name="Straight Connector 4"/>
          <p:cNvCxnSpPr/>
          <p:nvPr/>
        </p:nvCxnSpPr>
        <p:spPr>
          <a:xfrm>
            <a:off x="0" y="1453001"/>
            <a:ext cx="9144000" cy="2442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26823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9211E147-151D-ED48-9A1A-EA356BBC3113}" type="slidenum">
              <a:rPr lang="en-US" smtClean="0"/>
              <a:pPr>
                <a:defRPr/>
              </a:pPr>
              <a:t>11</a:t>
            </a:fld>
            <a:endParaRPr lang="en-US"/>
          </a:p>
        </p:txBody>
      </p:sp>
      <p:sp>
        <p:nvSpPr>
          <p:cNvPr id="20482" name="Rectangle 4"/>
          <p:cNvSpPr>
            <a:spLocks noChangeArrowheads="1"/>
          </p:cNvSpPr>
          <p:nvPr/>
        </p:nvSpPr>
        <p:spPr bwMode="auto">
          <a:xfrm>
            <a:off x="304800" y="285750"/>
            <a:ext cx="8686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dirty="0" smtClean="0">
                <a:solidFill>
                  <a:srgbClr val="000000"/>
                </a:solidFill>
                <a:latin typeface="+mj-lt"/>
              </a:rPr>
              <a:t>Lab:</a:t>
            </a:r>
            <a:r>
              <a:rPr lang="en-US" sz="2400" dirty="0" smtClean="0">
                <a:solidFill>
                  <a:srgbClr val="000000"/>
                </a:solidFill>
                <a:latin typeface="+mj-lt"/>
              </a:rPr>
              <a:t> </a:t>
            </a:r>
            <a:r>
              <a:rPr lang="en-US" sz="2400" dirty="0">
                <a:solidFill>
                  <a:srgbClr val="000000"/>
                </a:solidFill>
                <a:latin typeface="+mj-lt"/>
                <a:cs typeface="Lucida Grande" charset="0"/>
              </a:rPr>
              <a:t>Space Plasma and </a:t>
            </a:r>
            <a:r>
              <a:rPr lang="en-US" sz="2400" dirty="0" err="1">
                <a:solidFill>
                  <a:srgbClr val="000000"/>
                </a:solidFill>
                <a:latin typeface="+mj-lt"/>
                <a:cs typeface="Lucida Grande" charset="0"/>
              </a:rPr>
              <a:t>Magnetometry</a:t>
            </a:r>
            <a:r>
              <a:rPr lang="en-US" sz="2400" dirty="0">
                <a:solidFill>
                  <a:srgbClr val="000000"/>
                </a:solidFill>
                <a:latin typeface="+mj-lt"/>
                <a:cs typeface="Lucida Grande" charset="0"/>
              </a:rPr>
              <a:t> Group</a:t>
            </a:r>
            <a:r>
              <a:rPr lang="en-US" sz="2400" dirty="0">
                <a:solidFill>
                  <a:srgbClr val="000000"/>
                </a:solidFill>
                <a:latin typeface="+mj-lt"/>
              </a:rPr>
              <a:t>;</a:t>
            </a:r>
          </a:p>
          <a:p>
            <a:endParaRPr lang="en-US" sz="2400" b="1" dirty="0">
              <a:solidFill>
                <a:srgbClr val="000000"/>
              </a:solidFill>
              <a:latin typeface="+mj-lt"/>
            </a:endParaRPr>
          </a:p>
          <a:p>
            <a:r>
              <a:rPr lang="en-US" sz="2400" b="1" dirty="0" smtClean="0">
                <a:solidFill>
                  <a:srgbClr val="000000"/>
                </a:solidFill>
                <a:latin typeface="+mj-lt"/>
              </a:rPr>
              <a:t>Head of the Lab:</a:t>
            </a:r>
            <a:r>
              <a:rPr lang="en-US" sz="2400" dirty="0" smtClean="0">
                <a:solidFill>
                  <a:srgbClr val="000000"/>
                </a:solidFill>
                <a:latin typeface="+mj-lt"/>
              </a:rPr>
              <a:t> </a:t>
            </a:r>
            <a:r>
              <a:rPr lang="nb-NO" sz="2400" dirty="0" err="1">
                <a:solidFill>
                  <a:srgbClr val="000000"/>
                </a:solidFill>
                <a:latin typeface="+mj-lt"/>
              </a:rPr>
              <a:t>Octav</a:t>
            </a:r>
            <a:r>
              <a:rPr lang="nb-NO" sz="2400" dirty="0">
                <a:solidFill>
                  <a:srgbClr val="000000"/>
                </a:solidFill>
                <a:latin typeface="+mj-lt"/>
              </a:rPr>
              <a:t> MARGHITU </a:t>
            </a:r>
            <a:endParaRPr lang="en-US" sz="2400" dirty="0">
              <a:solidFill>
                <a:srgbClr val="000000"/>
              </a:solidFill>
              <a:latin typeface="+mj-lt"/>
            </a:endParaRPr>
          </a:p>
        </p:txBody>
      </p:sp>
      <p:sp>
        <p:nvSpPr>
          <p:cNvPr id="6" name="Rectangle 5"/>
          <p:cNvSpPr/>
          <p:nvPr/>
        </p:nvSpPr>
        <p:spPr>
          <a:xfrm>
            <a:off x="381000" y="1657350"/>
            <a:ext cx="8610600" cy="2862322"/>
          </a:xfrm>
          <a:prstGeom prst="rect">
            <a:avLst/>
          </a:prstGeom>
        </p:spPr>
        <p:txBody>
          <a:bodyPr wrap="square">
            <a:spAutoFit/>
          </a:bodyPr>
          <a:lstStyle/>
          <a:p>
            <a:pPr>
              <a:defRPr/>
            </a:pPr>
            <a:r>
              <a:rPr lang="en-US" sz="2000" b="1" dirty="0">
                <a:solidFill>
                  <a:srgbClr val="000000"/>
                </a:solidFill>
              </a:rPr>
              <a:t>Research </a:t>
            </a:r>
            <a:r>
              <a:rPr lang="en-US" sz="2000" b="1" dirty="0" smtClean="0">
                <a:solidFill>
                  <a:srgbClr val="000000"/>
                </a:solidFill>
              </a:rPr>
              <a:t>topics: </a:t>
            </a:r>
            <a:endParaRPr lang="en-US" sz="2000" b="1" dirty="0">
              <a:solidFill>
                <a:srgbClr val="000000"/>
              </a:solidFill>
            </a:endParaRPr>
          </a:p>
          <a:p>
            <a:pPr marL="285750" indent="-285750">
              <a:lnSpc>
                <a:spcPct val="200000"/>
              </a:lnSpc>
              <a:buFont typeface="Arial"/>
              <a:buChar char="•"/>
              <a:defRPr/>
            </a:pPr>
            <a:r>
              <a:rPr lang="en-US" sz="2000" dirty="0">
                <a:solidFill>
                  <a:srgbClr val="000000"/>
                </a:solidFill>
              </a:rPr>
              <a:t>Solar-terrestrial interactions;</a:t>
            </a:r>
          </a:p>
          <a:p>
            <a:pPr marL="285750" indent="-285750">
              <a:lnSpc>
                <a:spcPct val="200000"/>
              </a:lnSpc>
              <a:buFont typeface="Arial"/>
              <a:buChar char="•"/>
              <a:defRPr/>
            </a:pPr>
            <a:r>
              <a:rPr lang="en-US" sz="2000" dirty="0">
                <a:solidFill>
                  <a:srgbClr val="000000"/>
                </a:solidFill>
              </a:rPr>
              <a:t> Fundamental processes in </a:t>
            </a:r>
            <a:r>
              <a:rPr lang="en-US" sz="2000" dirty="0" err="1">
                <a:solidFill>
                  <a:srgbClr val="000000"/>
                </a:solidFill>
              </a:rPr>
              <a:t>collisionless</a:t>
            </a:r>
            <a:r>
              <a:rPr lang="en-US" sz="2000" dirty="0">
                <a:solidFill>
                  <a:srgbClr val="000000"/>
                </a:solidFill>
              </a:rPr>
              <a:t> plasma </a:t>
            </a:r>
            <a:r>
              <a:rPr lang="en-US" sz="2000" dirty="0" smtClean="0">
                <a:solidFill>
                  <a:srgbClr val="000000"/>
                </a:solidFill>
              </a:rPr>
              <a:t>disturbances </a:t>
            </a:r>
            <a:r>
              <a:rPr lang="en-US" sz="2000" dirty="0">
                <a:solidFill>
                  <a:srgbClr val="000000"/>
                </a:solidFill>
              </a:rPr>
              <a:t>in </a:t>
            </a:r>
            <a:r>
              <a:rPr lang="en-US" sz="2000" dirty="0" err="1">
                <a:solidFill>
                  <a:srgbClr val="000000"/>
                </a:solidFill>
              </a:rPr>
              <a:t>geospace</a:t>
            </a:r>
            <a:r>
              <a:rPr lang="en-US" sz="2000" dirty="0">
                <a:solidFill>
                  <a:srgbClr val="000000"/>
                </a:solidFill>
              </a:rPr>
              <a:t> and connections to the Earth; </a:t>
            </a:r>
          </a:p>
          <a:p>
            <a:pPr marL="285750" indent="-285750">
              <a:lnSpc>
                <a:spcPct val="200000"/>
              </a:lnSpc>
              <a:buFont typeface="Arial"/>
              <a:buChar char="•"/>
              <a:defRPr/>
            </a:pPr>
            <a:r>
              <a:rPr lang="en-US" sz="2000" dirty="0">
                <a:solidFill>
                  <a:srgbClr val="000000"/>
                </a:solidFill>
              </a:rPr>
              <a:t>Hardware development and software tools; </a:t>
            </a:r>
          </a:p>
        </p:txBody>
      </p:sp>
      <p:cxnSp>
        <p:nvCxnSpPr>
          <p:cNvPr id="5" name="Straight Connector 4"/>
          <p:cNvCxnSpPr/>
          <p:nvPr/>
        </p:nvCxnSpPr>
        <p:spPr>
          <a:xfrm>
            <a:off x="0" y="1379741"/>
            <a:ext cx="9144000" cy="2442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73856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AF0D708D-3516-914A-9049-93BC26AAD23A}" type="slidenum">
              <a:rPr lang="en-US" smtClean="0"/>
              <a:pPr>
                <a:defRPr/>
              </a:pPr>
              <a:t>12</a:t>
            </a:fld>
            <a:endParaRPr lang="en-US"/>
          </a:p>
        </p:txBody>
      </p:sp>
      <p:sp>
        <p:nvSpPr>
          <p:cNvPr id="21506" name="Rectangle 4"/>
          <p:cNvSpPr>
            <a:spLocks noChangeArrowheads="1"/>
          </p:cNvSpPr>
          <p:nvPr/>
        </p:nvSpPr>
        <p:spPr bwMode="auto">
          <a:xfrm>
            <a:off x="130252" y="285750"/>
            <a:ext cx="88613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b="1" dirty="0" smtClean="0">
                <a:solidFill>
                  <a:srgbClr val="000000"/>
                </a:solidFill>
                <a:latin typeface="+mj-lt"/>
              </a:rPr>
              <a:t>Lab:</a:t>
            </a:r>
            <a:r>
              <a:rPr lang="en-US" sz="2000" dirty="0">
                <a:solidFill>
                  <a:srgbClr val="000000"/>
                </a:solidFill>
                <a:latin typeface="+mj-lt"/>
              </a:rPr>
              <a:t> </a:t>
            </a:r>
            <a:r>
              <a:rPr lang="en-US" sz="2000" dirty="0" smtClean="0">
                <a:solidFill>
                  <a:srgbClr val="000000"/>
                </a:solidFill>
                <a:latin typeface="+mj-lt"/>
              </a:rPr>
              <a:t> </a:t>
            </a:r>
            <a:r>
              <a:rPr lang="en-US" sz="2000" dirty="0">
                <a:solidFill>
                  <a:srgbClr val="000000"/>
                </a:solidFill>
                <a:latin typeface="+mj-lt"/>
                <a:cs typeface="Lucida Grande" charset="0"/>
              </a:rPr>
              <a:t>Applications of space and communicational technology for society</a:t>
            </a:r>
            <a:endParaRPr lang="en-US" sz="2000" b="1" dirty="0">
              <a:solidFill>
                <a:srgbClr val="000000"/>
              </a:solidFill>
              <a:latin typeface="+mj-lt"/>
            </a:endParaRPr>
          </a:p>
          <a:p>
            <a:r>
              <a:rPr lang="en-US" sz="2000" b="1" dirty="0" smtClean="0">
                <a:solidFill>
                  <a:srgbClr val="000000"/>
                </a:solidFill>
                <a:latin typeface="+mj-lt"/>
              </a:rPr>
              <a:t>Head of the Lab:</a:t>
            </a:r>
            <a:r>
              <a:rPr lang="en-US" sz="2000" dirty="0" smtClean="0">
                <a:solidFill>
                  <a:srgbClr val="000000"/>
                </a:solidFill>
                <a:latin typeface="+mj-lt"/>
              </a:rPr>
              <a:t> </a:t>
            </a:r>
            <a:r>
              <a:rPr lang="cs-CZ" sz="2000" dirty="0" err="1">
                <a:solidFill>
                  <a:srgbClr val="000000"/>
                </a:solidFill>
                <a:latin typeface="+mj-lt"/>
              </a:rPr>
              <a:t>Vlad</a:t>
            </a:r>
            <a:r>
              <a:rPr lang="cs-CZ" sz="2000" dirty="0">
                <a:solidFill>
                  <a:srgbClr val="000000"/>
                </a:solidFill>
                <a:latin typeface="+mj-lt"/>
              </a:rPr>
              <a:t> VALEANU </a:t>
            </a:r>
            <a:endParaRPr lang="en-US" sz="2000" dirty="0">
              <a:solidFill>
                <a:srgbClr val="000000"/>
              </a:solidFill>
              <a:latin typeface="+mj-lt"/>
            </a:endParaRPr>
          </a:p>
        </p:txBody>
      </p:sp>
      <p:sp>
        <p:nvSpPr>
          <p:cNvPr id="6" name="Rectangle 5"/>
          <p:cNvSpPr/>
          <p:nvPr/>
        </p:nvSpPr>
        <p:spPr>
          <a:xfrm>
            <a:off x="381000" y="1481785"/>
            <a:ext cx="8610600" cy="3373359"/>
          </a:xfrm>
          <a:prstGeom prst="rect">
            <a:avLst/>
          </a:prstGeom>
        </p:spPr>
        <p:txBody>
          <a:bodyPr wrap="square">
            <a:spAutoFit/>
          </a:bodyPr>
          <a:lstStyle/>
          <a:p>
            <a:pPr>
              <a:lnSpc>
                <a:spcPct val="150000"/>
              </a:lnSpc>
              <a:defRPr/>
            </a:pPr>
            <a:r>
              <a:rPr lang="en-US" b="1" dirty="0">
                <a:solidFill>
                  <a:srgbClr val="000000"/>
                </a:solidFill>
              </a:rPr>
              <a:t>Research </a:t>
            </a:r>
            <a:r>
              <a:rPr lang="en-US" b="1" dirty="0" smtClean="0">
                <a:solidFill>
                  <a:srgbClr val="000000"/>
                </a:solidFill>
              </a:rPr>
              <a:t>topics: </a:t>
            </a:r>
            <a:endParaRPr lang="en-US" b="1" dirty="0">
              <a:solidFill>
                <a:srgbClr val="000000"/>
              </a:solidFill>
            </a:endParaRPr>
          </a:p>
          <a:p>
            <a:pPr marL="285750" indent="-285750">
              <a:lnSpc>
                <a:spcPct val="150000"/>
              </a:lnSpc>
              <a:buFont typeface="Arial"/>
              <a:buChar char="•"/>
              <a:defRPr/>
            </a:pPr>
            <a:r>
              <a:rPr lang="en-US" dirty="0" smtClean="0">
                <a:solidFill>
                  <a:srgbClr val="000000"/>
                </a:solidFill>
              </a:rPr>
              <a:t>Spatial </a:t>
            </a:r>
            <a:r>
              <a:rPr lang="en-US" dirty="0">
                <a:solidFill>
                  <a:srgbClr val="000000"/>
                </a:solidFill>
              </a:rPr>
              <a:t>&amp; Communicational Technologies Applications in the Society Benefit  </a:t>
            </a:r>
          </a:p>
          <a:p>
            <a:pPr marL="285750" indent="-285750">
              <a:lnSpc>
                <a:spcPct val="150000"/>
              </a:lnSpc>
              <a:buFont typeface="Arial"/>
              <a:buChar char="•"/>
              <a:defRPr/>
            </a:pPr>
            <a:r>
              <a:rPr lang="en-US" dirty="0">
                <a:solidFill>
                  <a:srgbClr val="000000"/>
                </a:solidFill>
              </a:rPr>
              <a:t>Ground mobile telemedicine applications with satellite communication covering the diagnostic and curative dimension and the support in crisis situations, disasters, etc. </a:t>
            </a:r>
          </a:p>
          <a:p>
            <a:pPr marL="285750" indent="-285750">
              <a:lnSpc>
                <a:spcPct val="150000"/>
              </a:lnSpc>
              <a:buFont typeface="Arial"/>
              <a:buChar char="•"/>
              <a:defRPr/>
            </a:pPr>
            <a:r>
              <a:rPr lang="en-US" dirty="0">
                <a:solidFill>
                  <a:srgbClr val="000000"/>
                </a:solidFill>
              </a:rPr>
              <a:t>Applications aiming counter-measures at the adverse effect of space environment due to micro-gravitation  </a:t>
            </a:r>
          </a:p>
          <a:p>
            <a:pPr marL="285750" indent="-285750">
              <a:lnSpc>
                <a:spcPct val="150000"/>
              </a:lnSpc>
              <a:buFont typeface="Arial"/>
              <a:buChar char="•"/>
              <a:defRPr/>
            </a:pPr>
            <a:r>
              <a:rPr lang="en-US" dirty="0">
                <a:solidFill>
                  <a:srgbClr val="000000"/>
                </a:solidFill>
              </a:rPr>
              <a:t>Data mining applications for satellite image time series (SITS) analysis aiming detection and characterization of evolutions </a:t>
            </a:r>
          </a:p>
        </p:txBody>
      </p:sp>
      <p:cxnSp>
        <p:nvCxnSpPr>
          <p:cNvPr id="5" name="Straight Connector 4"/>
          <p:cNvCxnSpPr/>
          <p:nvPr/>
        </p:nvCxnSpPr>
        <p:spPr>
          <a:xfrm>
            <a:off x="0" y="1416371"/>
            <a:ext cx="9144000" cy="2442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2619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F8E1BE1-3669-E142-8F1E-0F99F90B089B}" type="slidenum">
              <a:rPr lang="en-US" smtClean="0"/>
              <a:pPr>
                <a:defRPr/>
              </a:pPr>
              <a:t>13</a:t>
            </a:fld>
            <a:endParaRPr lang="en-US"/>
          </a:p>
        </p:txBody>
      </p:sp>
      <p:sp>
        <p:nvSpPr>
          <p:cNvPr id="22530" name="Rectangle 4"/>
          <p:cNvSpPr>
            <a:spLocks noChangeArrowheads="1"/>
          </p:cNvSpPr>
          <p:nvPr/>
        </p:nvSpPr>
        <p:spPr bwMode="auto">
          <a:xfrm>
            <a:off x="304800" y="285751"/>
            <a:ext cx="868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dirty="0" smtClean="0">
                <a:solidFill>
                  <a:srgbClr val="000000"/>
                </a:solidFill>
              </a:rPr>
              <a:t>Lab:</a:t>
            </a:r>
            <a:r>
              <a:rPr lang="en-US" sz="2800" dirty="0" smtClean="0">
                <a:solidFill>
                  <a:srgbClr val="000000"/>
                </a:solidFill>
              </a:rPr>
              <a:t>  </a:t>
            </a:r>
            <a:r>
              <a:rPr lang="en-US" sz="2800" dirty="0">
                <a:solidFill>
                  <a:srgbClr val="000000"/>
                </a:solidFill>
              </a:rPr>
              <a:t>Gravity, microgravity and </a:t>
            </a:r>
            <a:r>
              <a:rPr lang="en-US" sz="2800" dirty="0" err="1">
                <a:solidFill>
                  <a:srgbClr val="000000"/>
                </a:solidFill>
              </a:rPr>
              <a:t>nanosatellites</a:t>
            </a:r>
            <a:r>
              <a:rPr lang="en-US" sz="2800" dirty="0">
                <a:solidFill>
                  <a:srgbClr val="000000"/>
                </a:solidFill>
              </a:rPr>
              <a:t> </a:t>
            </a:r>
          </a:p>
        </p:txBody>
      </p:sp>
      <p:sp>
        <p:nvSpPr>
          <p:cNvPr id="6" name="Rectangle 5"/>
          <p:cNvSpPr/>
          <p:nvPr/>
        </p:nvSpPr>
        <p:spPr>
          <a:xfrm>
            <a:off x="381000" y="1657350"/>
            <a:ext cx="8077200" cy="2862322"/>
          </a:xfrm>
          <a:prstGeom prst="rect">
            <a:avLst/>
          </a:prstGeom>
        </p:spPr>
        <p:txBody>
          <a:bodyPr>
            <a:spAutoFit/>
          </a:bodyPr>
          <a:lstStyle/>
          <a:p>
            <a:pPr>
              <a:lnSpc>
                <a:spcPct val="150000"/>
              </a:lnSpc>
              <a:defRPr/>
            </a:pPr>
            <a:r>
              <a:rPr lang="en-US" sz="2400" b="1" dirty="0">
                <a:solidFill>
                  <a:srgbClr val="000000"/>
                </a:solidFill>
              </a:rPr>
              <a:t>Research subjects:</a:t>
            </a:r>
          </a:p>
          <a:p>
            <a:pPr marL="285750" indent="-285750">
              <a:lnSpc>
                <a:spcPct val="150000"/>
              </a:lnSpc>
              <a:buFont typeface="Arial"/>
              <a:buChar char="•"/>
              <a:defRPr/>
            </a:pPr>
            <a:r>
              <a:rPr lang="en-US" sz="2400" dirty="0">
                <a:solidFill>
                  <a:srgbClr val="000000"/>
                </a:solidFill>
              </a:rPr>
              <a:t>Gravity &amp; orbits </a:t>
            </a:r>
          </a:p>
          <a:p>
            <a:pPr marL="285750" indent="-285750">
              <a:lnSpc>
                <a:spcPct val="150000"/>
              </a:lnSpc>
              <a:buFont typeface="Arial"/>
              <a:buChar char="•"/>
              <a:defRPr/>
            </a:pPr>
            <a:r>
              <a:rPr lang="en-US" sz="2400" dirty="0">
                <a:solidFill>
                  <a:srgbClr val="000000"/>
                </a:solidFill>
              </a:rPr>
              <a:t>Nano-satellites </a:t>
            </a:r>
          </a:p>
          <a:p>
            <a:pPr marL="285750" indent="-285750">
              <a:lnSpc>
                <a:spcPct val="150000"/>
              </a:lnSpc>
              <a:buFont typeface="Arial"/>
              <a:buChar char="•"/>
              <a:defRPr/>
            </a:pPr>
            <a:r>
              <a:rPr lang="en-US" sz="2400" dirty="0">
                <a:solidFill>
                  <a:srgbClr val="000000"/>
                </a:solidFill>
              </a:rPr>
              <a:t>S</a:t>
            </a:r>
            <a:r>
              <a:rPr lang="en-US" sz="2400" dirty="0" smtClean="0">
                <a:solidFill>
                  <a:srgbClr val="000000"/>
                </a:solidFill>
              </a:rPr>
              <a:t>pace </a:t>
            </a:r>
            <a:r>
              <a:rPr lang="en-US" sz="2400" dirty="0">
                <a:solidFill>
                  <a:srgbClr val="000000"/>
                </a:solidFill>
              </a:rPr>
              <a:t>W</a:t>
            </a:r>
            <a:r>
              <a:rPr lang="en-US" sz="2400" dirty="0" smtClean="0">
                <a:solidFill>
                  <a:srgbClr val="000000"/>
                </a:solidFill>
              </a:rPr>
              <a:t>eather </a:t>
            </a:r>
            <a:endParaRPr lang="en-US" sz="2400" dirty="0">
              <a:solidFill>
                <a:srgbClr val="000000"/>
              </a:solidFill>
            </a:endParaRPr>
          </a:p>
          <a:p>
            <a:pPr marL="285750" indent="-285750">
              <a:lnSpc>
                <a:spcPct val="150000"/>
              </a:lnSpc>
              <a:buFont typeface="Arial"/>
              <a:buChar char="•"/>
              <a:defRPr/>
            </a:pPr>
            <a:r>
              <a:rPr lang="en-US" sz="2400" dirty="0">
                <a:solidFill>
                  <a:srgbClr val="000000"/>
                </a:solidFill>
              </a:rPr>
              <a:t>E</a:t>
            </a:r>
            <a:r>
              <a:rPr lang="en-US" sz="2400" dirty="0" smtClean="0">
                <a:solidFill>
                  <a:srgbClr val="000000"/>
                </a:solidFill>
              </a:rPr>
              <a:t>arth </a:t>
            </a:r>
            <a:r>
              <a:rPr lang="en-US" sz="2400" dirty="0">
                <a:solidFill>
                  <a:srgbClr val="000000"/>
                </a:solidFill>
              </a:rPr>
              <a:t>observation </a:t>
            </a:r>
          </a:p>
        </p:txBody>
      </p:sp>
      <p:cxnSp>
        <p:nvCxnSpPr>
          <p:cNvPr id="5" name="Straight Connector 4"/>
          <p:cNvCxnSpPr/>
          <p:nvPr/>
        </p:nvCxnSpPr>
        <p:spPr>
          <a:xfrm>
            <a:off x="0" y="1257641"/>
            <a:ext cx="9144000" cy="24420"/>
          </a:xfrm>
          <a:prstGeom prst="line">
            <a:avLst/>
          </a:prstGeom>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381000" y="808971"/>
            <a:ext cx="3433227" cy="369332"/>
          </a:xfrm>
          <a:prstGeom prst="rect">
            <a:avLst/>
          </a:prstGeom>
        </p:spPr>
        <p:txBody>
          <a:bodyPr wrap="none">
            <a:spAutoFit/>
          </a:bodyPr>
          <a:lstStyle/>
          <a:p>
            <a:r>
              <a:rPr lang="en-US" b="1" dirty="0">
                <a:solidFill>
                  <a:srgbClr val="000000"/>
                </a:solidFill>
              </a:rPr>
              <a:t>Head of the Lab:</a:t>
            </a:r>
            <a:r>
              <a:rPr lang="en-US" dirty="0">
                <a:solidFill>
                  <a:srgbClr val="000000"/>
                </a:solidFill>
              </a:rPr>
              <a:t> </a:t>
            </a:r>
            <a:r>
              <a:rPr lang="cs-CZ" dirty="0" smtClean="0">
                <a:solidFill>
                  <a:srgbClr val="000000"/>
                </a:solidFill>
              </a:rPr>
              <a:t>Marius-</a:t>
            </a:r>
            <a:r>
              <a:rPr lang="cs-CZ" dirty="0" err="1" smtClean="0">
                <a:solidFill>
                  <a:srgbClr val="000000"/>
                </a:solidFill>
              </a:rPr>
              <a:t>Ioan</a:t>
            </a:r>
            <a:r>
              <a:rPr lang="cs-CZ" dirty="0" smtClean="0">
                <a:solidFill>
                  <a:srgbClr val="000000"/>
                </a:solidFill>
              </a:rPr>
              <a:t> PISO</a:t>
            </a:r>
            <a:endParaRPr lang="en-US" dirty="0">
              <a:solidFill>
                <a:srgbClr val="000000"/>
              </a:solidFill>
            </a:endParaRPr>
          </a:p>
        </p:txBody>
      </p:sp>
    </p:spTree>
    <p:extLst>
      <p:ext uri="{BB962C8B-B14F-4D97-AF65-F5344CB8AC3E}">
        <p14:creationId xmlns:p14="http://schemas.microsoft.com/office/powerpoint/2010/main" val="33507014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p:cNvSpPr>
            <a:spLocks noChangeArrowheads="1"/>
          </p:cNvSpPr>
          <p:nvPr/>
        </p:nvSpPr>
        <p:spPr bwMode="auto">
          <a:xfrm>
            <a:off x="2573339" y="963216"/>
            <a:ext cx="2903537" cy="777478"/>
          </a:xfrm>
          <a:prstGeom prst="cloudCallout">
            <a:avLst>
              <a:gd name="adj1" fmla="val -18634"/>
              <a:gd name="adj2" fmla="val 133713"/>
            </a:avLst>
          </a:prstGeom>
          <a:noFill/>
          <a:ln w="109800">
            <a:solidFill>
              <a:srgbClr val="FF3333"/>
            </a:solidFill>
            <a:round/>
            <a:headEnd/>
            <a:tailEnd/>
          </a:ln>
          <a:effectLst/>
          <a:extLst/>
        </p:spPr>
        <p:txBody>
          <a:bodyPr lIns="81639" tIns="40820" rIns="81639" bIns="40820" anchor="ctr"/>
          <a:lstStyle/>
          <a:p>
            <a:pPr algn="ctr">
              <a:tabLst>
                <a:tab pos="656650" algn="l"/>
                <a:tab pos="1313299" algn="l"/>
                <a:tab pos="1969949" algn="l"/>
                <a:tab pos="2626599" algn="l"/>
              </a:tabLst>
              <a:defRPr/>
            </a:pPr>
            <a:r>
              <a:rPr lang="en-GB" dirty="0"/>
              <a:t>What </a:t>
            </a:r>
            <a:r>
              <a:rPr lang="en-GB" dirty="0" smtClean="0"/>
              <a:t>are the ISS  Strategic Goals</a:t>
            </a:r>
            <a:endParaRPr lang="en-GB" dirty="0"/>
          </a:p>
        </p:txBody>
      </p:sp>
      <p:pic>
        <p:nvPicPr>
          <p:cNvPr id="4" name="Picture 3"/>
          <p:cNvPicPr>
            <a:picLocks noChangeAspect="1"/>
          </p:cNvPicPr>
          <p:nvPr/>
        </p:nvPicPr>
        <p:blipFill>
          <a:blip r:embed="rId3"/>
          <a:stretch>
            <a:fillRect/>
          </a:stretch>
        </p:blipFill>
        <p:spPr>
          <a:xfrm>
            <a:off x="1677062" y="2490858"/>
            <a:ext cx="2845926" cy="2260355"/>
          </a:xfrm>
          <a:prstGeom prst="rect">
            <a:avLst/>
          </a:prstGeom>
        </p:spPr>
      </p:pic>
    </p:spTree>
    <p:extLst>
      <p:ext uri="{BB962C8B-B14F-4D97-AF65-F5344CB8AC3E}">
        <p14:creationId xmlns:p14="http://schemas.microsoft.com/office/powerpoint/2010/main" val="189564852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STRATEGIC SCIENTIFIC OBJECTIVES AND DIRECTIONS</a:t>
            </a:r>
          </a:p>
        </p:txBody>
      </p:sp>
      <p:sp>
        <p:nvSpPr>
          <p:cNvPr id="3" name="Rectangle 2"/>
          <p:cNvSpPr/>
          <p:nvPr/>
        </p:nvSpPr>
        <p:spPr>
          <a:xfrm>
            <a:off x="211668" y="999728"/>
            <a:ext cx="8475133" cy="3416320"/>
          </a:xfrm>
          <a:prstGeom prst="rect">
            <a:avLst/>
          </a:prstGeom>
        </p:spPr>
        <p:txBody>
          <a:bodyPr wrap="square">
            <a:spAutoFit/>
          </a:bodyPr>
          <a:lstStyle/>
          <a:p>
            <a:r>
              <a:rPr lang="en-US" b="1" dirty="0" smtClean="0"/>
              <a:t>O1</a:t>
            </a:r>
            <a:r>
              <a:rPr lang="en-US" b="1" dirty="0"/>
              <a:t>. Involvement in ground-based experiments of national and international interest.</a:t>
            </a:r>
          </a:p>
          <a:p>
            <a:pPr marL="285750" indent="-285750">
              <a:buFont typeface="Arial"/>
              <a:buChar char="•"/>
            </a:pPr>
            <a:r>
              <a:rPr lang="en-US" dirty="0" smtClean="0"/>
              <a:t>D1.1 Neutrino </a:t>
            </a:r>
            <a:r>
              <a:rPr lang="en-US" dirty="0"/>
              <a:t>astrophysics, multi-messenger astronomy with neutrinos, gamma and ultrahigh energy cosmic rays (participation at ANTARES, KM3NeT, DWARF, Pierre Auger Observatory). </a:t>
            </a:r>
          </a:p>
          <a:p>
            <a:pPr marL="285750" indent="-285750">
              <a:buFont typeface="Arial"/>
              <a:buChar char="•"/>
            </a:pPr>
            <a:r>
              <a:rPr lang="en-US" dirty="0" smtClean="0"/>
              <a:t>D1.2 Search </a:t>
            </a:r>
            <a:r>
              <a:rPr lang="en-US" dirty="0"/>
              <a:t>of exotic particles and phenomena in cosmic rays and colliders/accelerators beams (participation at ANTARES, KM3NeT, LHC-ALICE-CERN, </a:t>
            </a:r>
            <a:r>
              <a:rPr lang="en-US" dirty="0" err="1"/>
              <a:t>MoEDAL</a:t>
            </a:r>
            <a:r>
              <a:rPr lang="en-US" dirty="0"/>
              <a:t> – CERN, NUSTAR-FAIR-GSI, ILC, NICA-JINR DUBNA, NUCLOTRON-JINR DUBNA). </a:t>
            </a:r>
          </a:p>
          <a:p>
            <a:pPr marL="285750" indent="-285750">
              <a:buFont typeface="Arial"/>
              <a:buChar char="•"/>
            </a:pPr>
            <a:r>
              <a:rPr lang="en-US" dirty="0" smtClean="0"/>
              <a:t>D1.3 Innovative </a:t>
            </a:r>
            <a:r>
              <a:rPr lang="en-US" dirty="0"/>
              <a:t>particle detection techniques with applications to large scale ground-based experiments (e.g. FCAL).</a:t>
            </a:r>
          </a:p>
          <a:p>
            <a:pPr marL="285750" indent="-285750">
              <a:buFont typeface="Arial"/>
              <a:buChar char="•"/>
            </a:pPr>
            <a:r>
              <a:rPr lang="en-US" dirty="0" smtClean="0"/>
              <a:t>D1.4 Search </a:t>
            </a:r>
            <a:r>
              <a:rPr lang="en-US" dirty="0"/>
              <a:t>for astronomical and astrophysical signatures of Weak Equivalence Principle (WEP) violations. </a:t>
            </a:r>
          </a:p>
        </p:txBody>
      </p:sp>
    </p:spTree>
    <p:extLst>
      <p:ext uri="{BB962C8B-B14F-4D97-AF65-F5344CB8AC3E}">
        <p14:creationId xmlns:p14="http://schemas.microsoft.com/office/powerpoint/2010/main" val="65245027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STRATEGIC SCIENTIFIC OBJECTIVES AND DIRECTIONS</a:t>
            </a:r>
          </a:p>
        </p:txBody>
      </p:sp>
      <p:sp>
        <p:nvSpPr>
          <p:cNvPr id="3" name="Rectangle 2"/>
          <p:cNvSpPr/>
          <p:nvPr/>
        </p:nvSpPr>
        <p:spPr>
          <a:xfrm>
            <a:off x="211668" y="999729"/>
            <a:ext cx="8475133" cy="1754326"/>
          </a:xfrm>
          <a:prstGeom prst="rect">
            <a:avLst/>
          </a:prstGeom>
        </p:spPr>
        <p:txBody>
          <a:bodyPr wrap="square">
            <a:spAutoFit/>
          </a:bodyPr>
          <a:lstStyle/>
          <a:p>
            <a:r>
              <a:rPr lang="en-US" b="1" dirty="0" smtClean="0"/>
              <a:t>O2. </a:t>
            </a:r>
            <a:r>
              <a:rPr lang="en-US" b="1" dirty="0"/>
              <a:t>Involvement in satellite space missions of international interest.</a:t>
            </a:r>
          </a:p>
          <a:p>
            <a:pPr marL="285750" indent="-285750">
              <a:buFont typeface="Arial"/>
              <a:buChar char="•"/>
            </a:pPr>
            <a:r>
              <a:rPr lang="en-US" dirty="0" smtClean="0"/>
              <a:t>D2.1  Investigation </a:t>
            </a:r>
            <a:r>
              <a:rPr lang="en-US" dirty="0"/>
              <a:t>of solar system plasmas by satellite observations (e.g. by participation to the ESA missions Cluster, Venus Express, Swarm, Solar Orbiter and to the NASA missions THEMIS and MMS)</a:t>
            </a:r>
            <a:r>
              <a:rPr lang="en-US" dirty="0" smtClean="0"/>
              <a:t>.</a:t>
            </a:r>
          </a:p>
          <a:p>
            <a:pPr marL="285750" indent="-285750">
              <a:buFont typeface="Arial"/>
              <a:buChar char="•"/>
            </a:pPr>
            <a:r>
              <a:rPr lang="en-US" dirty="0" smtClean="0"/>
              <a:t>D2.2 Participation </a:t>
            </a:r>
            <a:r>
              <a:rPr lang="en-US" dirty="0"/>
              <a:t>to ESA scientific missions for the search of dark matter, dark energy and modified gravity (PLANCK, EUCLID, </a:t>
            </a:r>
            <a:r>
              <a:rPr lang="en-US" dirty="0" err="1"/>
              <a:t>CoRE</a:t>
            </a:r>
            <a:r>
              <a:rPr lang="en-US" dirty="0"/>
              <a:t>)</a:t>
            </a:r>
          </a:p>
        </p:txBody>
      </p:sp>
    </p:spTree>
    <p:extLst>
      <p:ext uri="{BB962C8B-B14F-4D97-AF65-F5344CB8AC3E}">
        <p14:creationId xmlns:p14="http://schemas.microsoft.com/office/powerpoint/2010/main" val="306416819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STRATEGIC SCIENTIFIC OBJECTIVES AND DIRECTIONS</a:t>
            </a:r>
          </a:p>
        </p:txBody>
      </p:sp>
      <p:sp>
        <p:nvSpPr>
          <p:cNvPr id="3" name="Rectangle 2"/>
          <p:cNvSpPr/>
          <p:nvPr/>
        </p:nvSpPr>
        <p:spPr>
          <a:xfrm>
            <a:off x="334433" y="1171178"/>
            <a:ext cx="8475133" cy="923330"/>
          </a:xfrm>
          <a:prstGeom prst="rect">
            <a:avLst/>
          </a:prstGeom>
        </p:spPr>
        <p:txBody>
          <a:bodyPr wrap="square">
            <a:spAutoFit/>
          </a:bodyPr>
          <a:lstStyle/>
          <a:p>
            <a:r>
              <a:rPr lang="en-US" b="1" dirty="0" smtClean="0"/>
              <a:t>O3. </a:t>
            </a:r>
            <a:r>
              <a:rPr lang="en-US" b="1" dirty="0"/>
              <a:t>Involvement in the International Space </a:t>
            </a:r>
            <a:r>
              <a:rPr lang="en-US" b="1" dirty="0" smtClean="0"/>
              <a:t>Station</a:t>
            </a:r>
          </a:p>
          <a:p>
            <a:pPr marL="285750" indent="-285750">
              <a:buFont typeface="Arial"/>
              <a:buChar char="•"/>
            </a:pPr>
            <a:r>
              <a:rPr lang="en-US" dirty="0" smtClean="0"/>
              <a:t> </a:t>
            </a:r>
            <a:r>
              <a:rPr lang="en-US" dirty="0"/>
              <a:t>exploitation as a space platform for scientific and technological experiments</a:t>
            </a:r>
            <a:r>
              <a:rPr lang="en-US" dirty="0" smtClean="0"/>
              <a:t>.</a:t>
            </a:r>
          </a:p>
          <a:p>
            <a:pPr marL="285750" indent="-285750">
              <a:buFont typeface="Arial"/>
              <a:buChar char="•"/>
            </a:pPr>
            <a:endParaRPr lang="en-US" b="1" dirty="0"/>
          </a:p>
        </p:txBody>
      </p:sp>
    </p:spTree>
    <p:extLst>
      <p:ext uri="{BB962C8B-B14F-4D97-AF65-F5344CB8AC3E}">
        <p14:creationId xmlns:p14="http://schemas.microsoft.com/office/powerpoint/2010/main" val="203283216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STRATEGIC SCIENTIFIC OBJECTIVES AND DIRECTIONS</a:t>
            </a:r>
          </a:p>
        </p:txBody>
      </p:sp>
      <p:sp>
        <p:nvSpPr>
          <p:cNvPr id="3" name="Rectangle 2"/>
          <p:cNvSpPr/>
          <p:nvPr/>
        </p:nvSpPr>
        <p:spPr>
          <a:xfrm>
            <a:off x="152398" y="999729"/>
            <a:ext cx="8940800" cy="4154984"/>
          </a:xfrm>
          <a:prstGeom prst="rect">
            <a:avLst/>
          </a:prstGeom>
        </p:spPr>
        <p:txBody>
          <a:bodyPr wrap="square">
            <a:spAutoFit/>
          </a:bodyPr>
          <a:lstStyle/>
          <a:p>
            <a:r>
              <a:rPr lang="en-US" sz="2400" b="1" dirty="0" smtClean="0"/>
              <a:t>O4. Development </a:t>
            </a:r>
            <a:r>
              <a:rPr lang="en-US" sz="2400" b="1" dirty="0"/>
              <a:t>of space science technology facilities.</a:t>
            </a:r>
          </a:p>
          <a:p>
            <a:pPr marL="285750" indent="-285750">
              <a:buFont typeface="Arial"/>
              <a:buChar char="•"/>
            </a:pPr>
            <a:r>
              <a:rPr lang="en-US" sz="2400" dirty="0" smtClean="0"/>
              <a:t>D4.1 Development </a:t>
            </a:r>
            <a:r>
              <a:rPr lang="en-US" sz="2400" dirty="0"/>
              <a:t>of satellite instrumentation. </a:t>
            </a:r>
          </a:p>
          <a:p>
            <a:pPr marL="285750" indent="-285750">
              <a:buFont typeface="Arial"/>
              <a:buChar char="•"/>
            </a:pPr>
            <a:r>
              <a:rPr lang="en-US" sz="2400" dirty="0" smtClean="0"/>
              <a:t>D4.2 Development </a:t>
            </a:r>
            <a:r>
              <a:rPr lang="en-US" sz="2400" dirty="0"/>
              <a:t>and integration of microsatellites for space applications (GOLIAT).</a:t>
            </a:r>
          </a:p>
          <a:p>
            <a:pPr marL="285750" indent="-285750">
              <a:buFont typeface="Arial"/>
              <a:buChar char="•"/>
            </a:pPr>
            <a:r>
              <a:rPr lang="en-US" sz="2400" dirty="0" smtClean="0"/>
              <a:t>D4.3 Development </a:t>
            </a:r>
            <a:r>
              <a:rPr lang="en-US" sz="2400" dirty="0"/>
              <a:t>of a competitive integrated satellite ground testing facility.</a:t>
            </a:r>
          </a:p>
          <a:p>
            <a:pPr marL="285750" indent="-285750">
              <a:buFont typeface="Arial"/>
              <a:buChar char="•"/>
            </a:pPr>
            <a:r>
              <a:rPr lang="en-US" sz="2400" dirty="0" smtClean="0"/>
              <a:t>D4.4 Development </a:t>
            </a:r>
            <a:r>
              <a:rPr lang="en-US" sz="2400" dirty="0"/>
              <a:t>of a competitive satellite missions and communication </a:t>
            </a:r>
            <a:r>
              <a:rPr lang="en-US" sz="2400" dirty="0" err="1"/>
              <a:t>centre</a:t>
            </a:r>
            <a:r>
              <a:rPr lang="en-US" sz="2400" dirty="0"/>
              <a:t>.</a:t>
            </a:r>
          </a:p>
          <a:p>
            <a:pPr marL="285750" indent="-285750">
              <a:buFont typeface="Arial"/>
              <a:buChar char="•"/>
            </a:pPr>
            <a:r>
              <a:rPr lang="en-US" sz="2400" dirty="0" smtClean="0"/>
              <a:t>D4.5 Development </a:t>
            </a:r>
            <a:r>
              <a:rPr lang="en-US" sz="2400" dirty="0"/>
              <a:t>of a comprehensive testing and simulation facility for human space flight countermeasures.</a:t>
            </a:r>
          </a:p>
          <a:p>
            <a:pPr marL="285750" indent="-285750">
              <a:buFont typeface="Arial"/>
              <a:buChar char="•"/>
            </a:pPr>
            <a:endParaRPr lang="en-US" sz="2400" b="1" dirty="0"/>
          </a:p>
        </p:txBody>
      </p:sp>
    </p:spTree>
    <p:extLst>
      <p:ext uri="{BB962C8B-B14F-4D97-AF65-F5344CB8AC3E}">
        <p14:creationId xmlns:p14="http://schemas.microsoft.com/office/powerpoint/2010/main" val="280720793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STRATEGIC SCIENTIFIC OBJECTIVES AND DIRECTIONS</a:t>
            </a:r>
          </a:p>
        </p:txBody>
      </p:sp>
      <p:sp>
        <p:nvSpPr>
          <p:cNvPr id="3" name="Rectangle 2"/>
          <p:cNvSpPr/>
          <p:nvPr/>
        </p:nvSpPr>
        <p:spPr>
          <a:xfrm>
            <a:off x="152398" y="999729"/>
            <a:ext cx="8940800" cy="4154984"/>
          </a:xfrm>
          <a:prstGeom prst="rect">
            <a:avLst/>
          </a:prstGeom>
        </p:spPr>
        <p:txBody>
          <a:bodyPr wrap="square">
            <a:spAutoFit/>
          </a:bodyPr>
          <a:lstStyle/>
          <a:p>
            <a:r>
              <a:rPr lang="en-US" sz="2400" b="1" dirty="0"/>
              <a:t>O</a:t>
            </a:r>
            <a:r>
              <a:rPr lang="en-US" sz="2400" b="1" dirty="0" smtClean="0"/>
              <a:t>5</a:t>
            </a:r>
            <a:r>
              <a:rPr lang="en-US" sz="2400" b="1" dirty="0"/>
              <a:t>. Development and improvement of a strong computational and theoretical infrastructure to support the strategic plan objectives:</a:t>
            </a:r>
          </a:p>
          <a:p>
            <a:pPr marL="342900" indent="-342900">
              <a:buFont typeface="Arial"/>
              <a:buChar char="•"/>
            </a:pPr>
            <a:r>
              <a:rPr lang="en-US" sz="2400" dirty="0" smtClean="0"/>
              <a:t>D5.1 Development </a:t>
            </a:r>
            <a:r>
              <a:rPr lang="en-US" sz="2400" dirty="0"/>
              <a:t>and improvement of large scale High Performance Computing (HPC) facilities for high energy physics, space science, astrophysics, and applications (e.g. GRID sites for the ALICE-CERN Collaboration, GPU computing, ESA-PLANCK, FAIR-NUFAR-GSI).</a:t>
            </a:r>
          </a:p>
          <a:p>
            <a:pPr marL="342900" indent="-342900">
              <a:buFont typeface="Arial"/>
              <a:buChar char="•"/>
            </a:pPr>
            <a:r>
              <a:rPr lang="en-US" sz="2400" dirty="0" smtClean="0"/>
              <a:t>D5.2 Stronger </a:t>
            </a:r>
            <a:r>
              <a:rPr lang="en-US" sz="2400" dirty="0"/>
              <a:t>involvement in the study and numerical </a:t>
            </a:r>
            <a:r>
              <a:rPr lang="en-US" sz="2400" dirty="0" err="1"/>
              <a:t>modelling</a:t>
            </a:r>
            <a:r>
              <a:rPr lang="en-US" sz="2400" dirty="0"/>
              <a:t> of complex processes and structures in theoretical astrophysics, gravitation, cosmology, and physics of the violent Universe.</a:t>
            </a:r>
          </a:p>
          <a:p>
            <a:pPr marL="285750" indent="-285750">
              <a:buFont typeface="Arial"/>
              <a:buChar char="•"/>
            </a:pPr>
            <a:endParaRPr lang="en-US" sz="2400" b="1" dirty="0"/>
          </a:p>
        </p:txBody>
      </p:sp>
    </p:spTree>
    <p:extLst>
      <p:ext uri="{BB962C8B-B14F-4D97-AF65-F5344CB8AC3E}">
        <p14:creationId xmlns:p14="http://schemas.microsoft.com/office/powerpoint/2010/main" val="56050888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p:cNvSpPr>
            <a:spLocks noChangeArrowheads="1"/>
          </p:cNvSpPr>
          <p:nvPr/>
        </p:nvSpPr>
        <p:spPr bwMode="auto">
          <a:xfrm>
            <a:off x="2389893" y="963216"/>
            <a:ext cx="2903537" cy="777478"/>
          </a:xfrm>
          <a:prstGeom prst="cloudCallout">
            <a:avLst>
              <a:gd name="adj1" fmla="val -18634"/>
              <a:gd name="adj2" fmla="val 133713"/>
            </a:avLst>
          </a:prstGeom>
          <a:noFill/>
          <a:ln w="109800">
            <a:solidFill>
              <a:srgbClr val="FF3333"/>
            </a:solidFill>
            <a:round/>
            <a:headEnd/>
            <a:tailEnd/>
          </a:ln>
          <a:effectLst/>
          <a:extLst/>
        </p:spPr>
        <p:txBody>
          <a:bodyPr lIns="81639" tIns="40820" rIns="81639" bIns="40820" anchor="ctr"/>
          <a:lstStyle/>
          <a:p>
            <a:pPr algn="ctr">
              <a:tabLst>
                <a:tab pos="656650" algn="l"/>
                <a:tab pos="1313299" algn="l"/>
                <a:tab pos="1969949" algn="l"/>
                <a:tab pos="2626599" algn="l"/>
              </a:tabLst>
              <a:defRPr/>
            </a:pPr>
            <a:r>
              <a:rPr lang="en-GB" dirty="0"/>
              <a:t>What is ISS?</a:t>
            </a:r>
          </a:p>
        </p:txBody>
      </p:sp>
      <p:pic>
        <p:nvPicPr>
          <p:cNvPr id="2" name="Picture 1"/>
          <p:cNvPicPr>
            <a:picLocks noChangeAspect="1"/>
          </p:cNvPicPr>
          <p:nvPr/>
        </p:nvPicPr>
        <p:blipFill>
          <a:blip r:embed="rId3"/>
          <a:stretch>
            <a:fillRect/>
          </a:stretch>
        </p:blipFill>
        <p:spPr>
          <a:xfrm>
            <a:off x="1677062" y="2490858"/>
            <a:ext cx="2845926" cy="2260355"/>
          </a:xfrm>
          <a:prstGeom prst="rect">
            <a:avLst/>
          </a:prstGeom>
        </p:spPr>
      </p:pic>
      <p:sp>
        <p:nvSpPr>
          <p:cNvPr id="3" name="TextBox 2"/>
          <p:cNvSpPr txBox="1"/>
          <p:nvPr/>
        </p:nvSpPr>
        <p:spPr>
          <a:xfrm>
            <a:off x="-2048933" y="52832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88167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STRATEGIC SCIENTIFIC OBJECTIVES AND DIRECTIONS</a:t>
            </a:r>
          </a:p>
        </p:txBody>
      </p:sp>
      <p:sp>
        <p:nvSpPr>
          <p:cNvPr id="3" name="Rectangle 2"/>
          <p:cNvSpPr/>
          <p:nvPr/>
        </p:nvSpPr>
        <p:spPr>
          <a:xfrm>
            <a:off x="203200" y="1063229"/>
            <a:ext cx="8940800" cy="4154984"/>
          </a:xfrm>
          <a:prstGeom prst="rect">
            <a:avLst/>
          </a:prstGeom>
        </p:spPr>
        <p:txBody>
          <a:bodyPr wrap="square">
            <a:spAutoFit/>
          </a:bodyPr>
          <a:lstStyle/>
          <a:p>
            <a:r>
              <a:rPr lang="en-US" sz="2400" b="1" dirty="0" smtClean="0"/>
              <a:t>O6</a:t>
            </a:r>
            <a:r>
              <a:rPr lang="en-US" sz="2400" b="1" dirty="0"/>
              <a:t>.</a:t>
            </a:r>
            <a:r>
              <a:rPr lang="en-US" sz="2400" dirty="0"/>
              <a:t> </a:t>
            </a:r>
            <a:r>
              <a:rPr lang="en-US" sz="2400" b="1" dirty="0"/>
              <a:t>Integration of the ISS activities in national and international space applications of social and strategic interest, with the possibility of technological transfer to public, private and strategic partners:</a:t>
            </a:r>
          </a:p>
          <a:p>
            <a:pPr marL="342900" indent="-342900">
              <a:buFont typeface="Arial"/>
              <a:buChar char="•"/>
            </a:pPr>
            <a:r>
              <a:rPr lang="en-US" sz="2400" dirty="0" smtClean="0"/>
              <a:t>D6.1 Disaster </a:t>
            </a:r>
            <a:r>
              <a:rPr lang="en-US" sz="2400" dirty="0"/>
              <a:t>management.</a:t>
            </a:r>
          </a:p>
          <a:p>
            <a:pPr marL="342900" indent="-342900">
              <a:buFont typeface="Arial"/>
              <a:buChar char="•"/>
            </a:pPr>
            <a:r>
              <a:rPr lang="en-US" sz="2400" dirty="0" smtClean="0"/>
              <a:t>D6.2 Mobile</a:t>
            </a:r>
            <a:r>
              <a:rPr lang="en-US" sz="2400" dirty="0"/>
              <a:t>, in-field, satellite communication telemedicine for critical situations response.</a:t>
            </a:r>
          </a:p>
          <a:p>
            <a:pPr marL="342900" indent="-342900">
              <a:buFont typeface="Arial"/>
              <a:buChar char="•"/>
            </a:pPr>
            <a:r>
              <a:rPr lang="en-US" sz="2400" dirty="0" smtClean="0"/>
              <a:t>D6.3 Weather </a:t>
            </a:r>
            <a:r>
              <a:rPr lang="en-US" sz="2400" dirty="0"/>
              <a:t>surveillance.</a:t>
            </a:r>
          </a:p>
          <a:p>
            <a:pPr marL="342900" indent="-342900">
              <a:buFont typeface="Arial"/>
              <a:buChar char="•"/>
            </a:pPr>
            <a:r>
              <a:rPr lang="en-US" sz="2400" dirty="0" smtClean="0"/>
              <a:t>D6.4 Remote </a:t>
            </a:r>
            <a:r>
              <a:rPr lang="en-US" sz="2400" dirty="0"/>
              <a:t>sensing.</a:t>
            </a:r>
          </a:p>
          <a:p>
            <a:pPr marL="342900" indent="-342900">
              <a:buFont typeface="Arial"/>
              <a:buChar char="•"/>
            </a:pPr>
            <a:r>
              <a:rPr lang="en-US" sz="2400" dirty="0" smtClean="0"/>
              <a:t>D6.5 Countermeasures </a:t>
            </a:r>
            <a:r>
              <a:rPr lang="en-US" sz="2400" dirty="0"/>
              <a:t>to human space flight in adverse conditions </a:t>
            </a:r>
          </a:p>
          <a:p>
            <a:endParaRPr lang="en-US" sz="2400" dirty="0"/>
          </a:p>
          <a:p>
            <a:pPr marL="285750" indent="-285750">
              <a:buFont typeface="Arial"/>
              <a:buChar char="•"/>
            </a:pPr>
            <a:endParaRPr lang="en-US" sz="2400" b="1" dirty="0"/>
          </a:p>
        </p:txBody>
      </p:sp>
    </p:spTree>
    <p:extLst>
      <p:ext uri="{BB962C8B-B14F-4D97-AF65-F5344CB8AC3E}">
        <p14:creationId xmlns:p14="http://schemas.microsoft.com/office/powerpoint/2010/main" val="370232338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E13F04A-DC48-4FCE-B026-BBE5F4D8C044}" type="slidenum">
              <a:rPr lang="en-US" sz="1200">
                <a:latin typeface="Times New Roman" pitchFamily="18" charset="0"/>
              </a:rPr>
              <a:pPr/>
              <a:t>21</a:t>
            </a:fld>
            <a:endParaRPr lang="en-US" sz="1200">
              <a:latin typeface="Times New Roman" pitchFamily="18" charset="0"/>
            </a:endParaRPr>
          </a:p>
        </p:txBody>
      </p:sp>
      <p:sp>
        <p:nvSpPr>
          <p:cNvPr id="49154" name="Text Box 14"/>
          <p:cNvSpPr txBox="1">
            <a:spLocks noChangeArrowheads="1"/>
          </p:cNvSpPr>
          <p:nvPr/>
        </p:nvSpPr>
        <p:spPr bwMode="auto">
          <a:xfrm>
            <a:off x="533400" y="0"/>
            <a:ext cx="7772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US" sz="2800" b="1">
                <a:solidFill>
                  <a:srgbClr val="000090"/>
                </a:solidFill>
              </a:rPr>
              <a:t>International</a:t>
            </a:r>
            <a:r>
              <a:rPr lang="en-US" sz="2800" b="1">
                <a:solidFill>
                  <a:srgbClr val="66FFFF"/>
                </a:solidFill>
              </a:rPr>
              <a:t> </a:t>
            </a:r>
            <a:r>
              <a:rPr lang="en-US" sz="2800" b="1">
                <a:solidFill>
                  <a:srgbClr val="000090"/>
                </a:solidFill>
              </a:rPr>
              <a:t>cooperation</a:t>
            </a:r>
          </a:p>
        </p:txBody>
      </p:sp>
      <p:sp>
        <p:nvSpPr>
          <p:cNvPr id="49155" name="Text Box 15"/>
          <p:cNvSpPr txBox="1">
            <a:spLocks noChangeArrowheads="1"/>
          </p:cNvSpPr>
          <p:nvPr/>
        </p:nvSpPr>
        <p:spPr bwMode="auto">
          <a:xfrm>
            <a:off x="228600" y="400050"/>
            <a:ext cx="8534400" cy="450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GB" sz="1800" b="1" dirty="0">
                <a:solidFill>
                  <a:srgbClr val="000090"/>
                </a:solidFill>
              </a:rPr>
              <a:t>ESA projects</a:t>
            </a:r>
          </a:p>
          <a:p>
            <a:pPr algn="ctr"/>
            <a:endParaRPr lang="en-US" sz="1600" b="1" dirty="0">
              <a:solidFill>
                <a:srgbClr val="000090"/>
              </a:solidFill>
            </a:endParaRPr>
          </a:p>
          <a:p>
            <a:pPr>
              <a:spcBef>
                <a:spcPct val="20000"/>
              </a:spcBef>
              <a:buFontTx/>
              <a:buAutoNum type="arabicPeriod"/>
            </a:pPr>
            <a:r>
              <a:rPr lang="en-GB" sz="1600" b="1" dirty="0">
                <a:solidFill>
                  <a:srgbClr val="000090"/>
                </a:solidFill>
              </a:rPr>
              <a:t> CLUSTER – ESA mission </a:t>
            </a:r>
            <a:endParaRPr lang="ro-RO" sz="1600" b="1" dirty="0">
              <a:solidFill>
                <a:srgbClr val="000090"/>
              </a:solidFill>
            </a:endParaRPr>
          </a:p>
          <a:p>
            <a:pPr>
              <a:spcBef>
                <a:spcPct val="20000"/>
              </a:spcBef>
              <a:buFontTx/>
              <a:buAutoNum type="arabicPeriod"/>
            </a:pPr>
            <a:r>
              <a:rPr lang="en-GB" sz="1600" b="1" dirty="0">
                <a:solidFill>
                  <a:srgbClr val="000090"/>
                </a:solidFill>
              </a:rPr>
              <a:t> „Kinetic and Experimental Investigation of Earth</a:t>
            </a:r>
            <a:r>
              <a:rPr lang="en-GB" altLang="en-US" sz="1600" b="1" dirty="0">
                <a:solidFill>
                  <a:srgbClr val="000090"/>
                </a:solidFill>
              </a:rPr>
              <a:t>’</a:t>
            </a:r>
            <a:r>
              <a:rPr lang="en-GB" sz="1600" b="1" dirty="0">
                <a:solidFill>
                  <a:srgbClr val="000090"/>
                </a:solidFill>
              </a:rPr>
              <a:t>s and 	Venus plasma layers (KEEV)</a:t>
            </a:r>
            <a:r>
              <a:rPr lang="en-GB" altLang="en-US" sz="1600" b="1" dirty="0">
                <a:solidFill>
                  <a:srgbClr val="000090"/>
                </a:solidFill>
              </a:rPr>
              <a:t>”</a:t>
            </a:r>
            <a:r>
              <a:rPr lang="en-GB" sz="1600" b="1" dirty="0">
                <a:solidFill>
                  <a:srgbClr val="000090"/>
                </a:solidFill>
              </a:rPr>
              <a:t> – ESA Project </a:t>
            </a:r>
            <a:endParaRPr lang="ro-RO" sz="1600" b="1" dirty="0">
              <a:solidFill>
                <a:srgbClr val="000090"/>
              </a:solidFill>
            </a:endParaRPr>
          </a:p>
          <a:p>
            <a:pPr>
              <a:spcBef>
                <a:spcPct val="20000"/>
              </a:spcBef>
              <a:buFontTx/>
              <a:buAutoNum type="arabicPeriod"/>
            </a:pPr>
            <a:r>
              <a:rPr lang="en-US" sz="1600" b="1" dirty="0">
                <a:solidFill>
                  <a:srgbClr val="000090"/>
                </a:solidFill>
              </a:rPr>
              <a:t> </a:t>
            </a:r>
            <a:r>
              <a:rPr lang="ro-RO" sz="1600" b="1" dirty="0">
                <a:solidFill>
                  <a:srgbClr val="000090"/>
                </a:solidFill>
              </a:rPr>
              <a:t>Energy conversion and transfer in the solar wind - </a:t>
            </a:r>
            <a:r>
              <a:rPr lang="en-US" sz="1600" b="1" dirty="0">
                <a:solidFill>
                  <a:srgbClr val="000090"/>
                </a:solidFill>
              </a:rPr>
              <a:t>	</a:t>
            </a:r>
            <a:r>
              <a:rPr lang="ro-RO" sz="1600" b="1" dirty="0">
                <a:solidFill>
                  <a:srgbClr val="000090"/>
                </a:solidFill>
              </a:rPr>
              <a:t>magnetosphere -</a:t>
            </a:r>
            <a:r>
              <a:rPr lang="en-US" sz="1600" b="1" dirty="0">
                <a:solidFill>
                  <a:srgbClr val="000090"/>
                </a:solidFill>
              </a:rPr>
              <a:t> </a:t>
            </a:r>
            <a:r>
              <a:rPr lang="ro-RO" sz="1600" b="1" dirty="0">
                <a:solidFill>
                  <a:srgbClr val="000090"/>
                </a:solidFill>
              </a:rPr>
              <a:t>ionosphere system (ECSTRA) - ESA/PECS </a:t>
            </a:r>
            <a:r>
              <a:rPr lang="en-US" sz="1600" b="1" dirty="0">
                <a:solidFill>
                  <a:srgbClr val="000090"/>
                </a:solidFill>
              </a:rPr>
              <a:t>	</a:t>
            </a:r>
            <a:r>
              <a:rPr lang="ro-RO" sz="1600" b="1" dirty="0">
                <a:solidFill>
                  <a:srgbClr val="000090"/>
                </a:solidFill>
              </a:rPr>
              <a:t>project </a:t>
            </a:r>
          </a:p>
          <a:p>
            <a:pPr>
              <a:spcBef>
                <a:spcPct val="20000"/>
              </a:spcBef>
              <a:buFontTx/>
              <a:buAutoNum type="arabicPeriod"/>
            </a:pPr>
            <a:r>
              <a:rPr lang="en-GB" sz="1600" b="1" dirty="0">
                <a:solidFill>
                  <a:srgbClr val="000090"/>
                </a:solidFill>
              </a:rPr>
              <a:t> Planck – ESA mission</a:t>
            </a:r>
            <a:endParaRPr lang="ro-RO" sz="1600" b="1" dirty="0">
              <a:solidFill>
                <a:srgbClr val="000090"/>
              </a:solidFill>
            </a:endParaRPr>
          </a:p>
          <a:p>
            <a:pPr>
              <a:spcBef>
                <a:spcPct val="20000"/>
              </a:spcBef>
              <a:buFontTx/>
              <a:buAutoNum type="arabicPeriod"/>
            </a:pPr>
            <a:r>
              <a:rPr lang="en-GB" sz="1600" b="1" dirty="0">
                <a:solidFill>
                  <a:srgbClr val="000090"/>
                </a:solidFill>
              </a:rPr>
              <a:t> </a:t>
            </a:r>
            <a:r>
              <a:rPr lang="en-GB" altLang="en-US" sz="1600" b="1" dirty="0">
                <a:solidFill>
                  <a:srgbClr val="000090"/>
                </a:solidFill>
              </a:rPr>
              <a:t>“</a:t>
            </a:r>
            <a:r>
              <a:rPr lang="en-GB" sz="1600" b="1" dirty="0">
                <a:solidFill>
                  <a:srgbClr val="000090"/>
                </a:solidFill>
              </a:rPr>
              <a:t>Coloured Fungi in Space – CFS</a:t>
            </a:r>
            <a:r>
              <a:rPr lang="en-GB" altLang="en-US" sz="1600" b="1" dirty="0">
                <a:solidFill>
                  <a:srgbClr val="000090"/>
                </a:solidFill>
              </a:rPr>
              <a:t>”</a:t>
            </a:r>
            <a:r>
              <a:rPr lang="en-GB" sz="1600" b="1" dirty="0">
                <a:solidFill>
                  <a:srgbClr val="000090"/>
                </a:solidFill>
              </a:rPr>
              <a:t> – ESA/SURE Project </a:t>
            </a:r>
            <a:endParaRPr lang="ro-RO" sz="1600" b="1" dirty="0">
              <a:solidFill>
                <a:srgbClr val="000090"/>
              </a:solidFill>
            </a:endParaRPr>
          </a:p>
          <a:p>
            <a:pPr>
              <a:spcBef>
                <a:spcPct val="20000"/>
              </a:spcBef>
              <a:buFontTx/>
              <a:buAutoNum type="arabicPeriod"/>
            </a:pPr>
            <a:r>
              <a:rPr lang="en-GB" sz="1600" b="1" dirty="0">
                <a:solidFill>
                  <a:srgbClr val="000090"/>
                </a:solidFill>
              </a:rPr>
              <a:t> </a:t>
            </a:r>
            <a:r>
              <a:rPr lang="en-GB" altLang="en-US" sz="1600" b="1" dirty="0">
                <a:solidFill>
                  <a:srgbClr val="000090"/>
                </a:solidFill>
              </a:rPr>
              <a:t>“</a:t>
            </a:r>
            <a:r>
              <a:rPr lang="en-GB" sz="1600" b="1" dirty="0">
                <a:solidFill>
                  <a:srgbClr val="000090"/>
                </a:solidFill>
              </a:rPr>
              <a:t>Romanian GRID middleware repository for Space Science 	Applications</a:t>
            </a:r>
            <a:r>
              <a:rPr lang="en-GB" altLang="en-US" sz="1600" b="1" dirty="0">
                <a:solidFill>
                  <a:srgbClr val="000090"/>
                </a:solidFill>
              </a:rPr>
              <a:t>”</a:t>
            </a:r>
            <a:r>
              <a:rPr lang="en-GB" sz="1600" b="1" dirty="0">
                <a:solidFill>
                  <a:srgbClr val="000090"/>
                </a:solidFill>
              </a:rPr>
              <a:t> - </a:t>
            </a:r>
            <a:r>
              <a:rPr lang="ro-RO" sz="1600" b="1" dirty="0">
                <a:solidFill>
                  <a:srgbClr val="000090"/>
                </a:solidFill>
              </a:rPr>
              <a:t>ESA/PECS project</a:t>
            </a:r>
          </a:p>
          <a:p>
            <a:pPr>
              <a:spcBef>
                <a:spcPct val="20000"/>
              </a:spcBef>
              <a:buFontTx/>
              <a:buAutoNum type="arabicPeriod"/>
            </a:pPr>
            <a:r>
              <a:rPr lang="en-GB" sz="1600" b="1" dirty="0">
                <a:solidFill>
                  <a:srgbClr val="000090"/>
                </a:solidFill>
              </a:rPr>
              <a:t> </a:t>
            </a:r>
            <a:r>
              <a:rPr lang="en-GB" altLang="en-US" sz="1600" b="1" dirty="0">
                <a:solidFill>
                  <a:srgbClr val="000090"/>
                </a:solidFill>
              </a:rPr>
              <a:t>“</a:t>
            </a:r>
            <a:r>
              <a:rPr lang="en-GB" sz="1600" b="1" dirty="0">
                <a:solidFill>
                  <a:srgbClr val="000090"/>
                </a:solidFill>
              </a:rPr>
              <a:t>Portable Telemedicine Workstation Definition and 	Specification–	PTW</a:t>
            </a:r>
            <a:r>
              <a:rPr lang="en-GB" altLang="en-US" sz="1600" b="1" dirty="0">
                <a:solidFill>
                  <a:srgbClr val="000090"/>
                </a:solidFill>
              </a:rPr>
              <a:t>”</a:t>
            </a:r>
            <a:r>
              <a:rPr lang="en-GB" sz="1600" b="1" dirty="0">
                <a:solidFill>
                  <a:srgbClr val="000090"/>
                </a:solidFill>
              </a:rPr>
              <a:t> – ESA/PECS Project</a:t>
            </a:r>
            <a:endParaRPr lang="ro-RO" sz="1600" b="1" dirty="0">
              <a:solidFill>
                <a:srgbClr val="000090"/>
              </a:solidFill>
            </a:endParaRPr>
          </a:p>
          <a:p>
            <a:pPr>
              <a:spcBef>
                <a:spcPct val="20000"/>
              </a:spcBef>
              <a:buFontTx/>
              <a:buAutoNum type="arabicPeriod"/>
            </a:pPr>
            <a:r>
              <a:rPr lang="en-US" sz="1600" b="1" dirty="0">
                <a:solidFill>
                  <a:srgbClr val="000090"/>
                </a:solidFill>
              </a:rPr>
              <a:t> </a:t>
            </a:r>
            <a:r>
              <a:rPr lang="ja-JP" altLang="en-US" sz="1600" b="1" dirty="0">
                <a:solidFill>
                  <a:srgbClr val="000090"/>
                </a:solidFill>
              </a:rPr>
              <a:t>“</a:t>
            </a:r>
            <a:r>
              <a:rPr lang="en-US" altLang="ja-JP" sz="1600" b="1" dirty="0">
                <a:solidFill>
                  <a:srgbClr val="000090"/>
                </a:solidFill>
              </a:rPr>
              <a:t>EUCLID</a:t>
            </a:r>
            <a:r>
              <a:rPr lang="ja-JP" altLang="en-US" sz="1600" b="1" dirty="0">
                <a:solidFill>
                  <a:srgbClr val="000090"/>
                </a:solidFill>
              </a:rPr>
              <a:t>”</a:t>
            </a:r>
            <a:r>
              <a:rPr lang="en-US" altLang="ja-JP" sz="1600" b="1" dirty="0">
                <a:solidFill>
                  <a:srgbClr val="000090"/>
                </a:solidFill>
              </a:rPr>
              <a:t> – </a:t>
            </a:r>
            <a:r>
              <a:rPr lang="en-GB" altLang="ja-JP" sz="1600" b="1" dirty="0">
                <a:solidFill>
                  <a:srgbClr val="000090"/>
                </a:solidFill>
              </a:rPr>
              <a:t>ESA mission</a:t>
            </a:r>
            <a:endParaRPr lang="ro-RO" altLang="ja-JP" sz="1600" b="1" dirty="0">
              <a:solidFill>
                <a:srgbClr val="000090"/>
              </a:solidFill>
            </a:endParaRPr>
          </a:p>
          <a:p>
            <a:pPr>
              <a:spcBef>
                <a:spcPct val="20000"/>
              </a:spcBef>
              <a:buFontTx/>
              <a:buAutoNum type="arabicPeriod"/>
            </a:pPr>
            <a:r>
              <a:rPr lang="en-US" sz="1600" b="1" dirty="0">
                <a:solidFill>
                  <a:srgbClr val="000090"/>
                </a:solidFill>
              </a:rPr>
              <a:t> </a:t>
            </a:r>
            <a:r>
              <a:rPr lang="ro-RO" sz="1600" b="1" dirty="0">
                <a:solidFill>
                  <a:srgbClr val="000090"/>
                </a:solidFill>
              </a:rPr>
              <a:t>„Cosmic Origins Explorer – COrE</a:t>
            </a:r>
            <a:r>
              <a:rPr lang="ro-RO" altLang="en-US" sz="1600" b="1" dirty="0">
                <a:solidFill>
                  <a:srgbClr val="000090"/>
                </a:solidFill>
              </a:rPr>
              <a:t>”</a:t>
            </a:r>
            <a:r>
              <a:rPr lang="ro-RO" sz="1600" b="1" dirty="0">
                <a:solidFill>
                  <a:srgbClr val="000090"/>
                </a:solidFill>
              </a:rPr>
              <a:t> – A proposal in response to </a:t>
            </a:r>
            <a:r>
              <a:rPr lang="en-US" sz="1600" b="1" dirty="0">
                <a:solidFill>
                  <a:srgbClr val="000090"/>
                </a:solidFill>
              </a:rPr>
              <a:t>	</a:t>
            </a:r>
            <a:r>
              <a:rPr lang="ro-RO" sz="1600" b="1" dirty="0">
                <a:solidFill>
                  <a:srgbClr val="000090"/>
                </a:solidFill>
              </a:rPr>
              <a:t>the ESA Cosmic Vision 2025 </a:t>
            </a:r>
            <a:r>
              <a:rPr lang="ro-RO" sz="1400" b="1" dirty="0">
                <a:solidFill>
                  <a:srgbClr val="000090"/>
                </a:solidFill>
              </a:rPr>
              <a:t>(the Institute for Space Sciences is </a:t>
            </a:r>
            <a:r>
              <a:rPr lang="en-US" sz="1400" b="1" dirty="0">
                <a:solidFill>
                  <a:srgbClr val="000090"/>
                </a:solidFill>
              </a:rPr>
              <a:t>	</a:t>
            </a:r>
            <a:r>
              <a:rPr lang="ro-RO" sz="1400" b="1" dirty="0">
                <a:solidFill>
                  <a:srgbClr val="000090"/>
                </a:solidFill>
              </a:rPr>
              <a:t>co-author).</a:t>
            </a:r>
            <a:endParaRPr lang="en-US" sz="1400" b="1" dirty="0">
              <a:solidFill>
                <a:srgbClr val="000090"/>
              </a:solidFill>
            </a:endParaRPr>
          </a:p>
        </p:txBody>
      </p:sp>
    </p:spTree>
    <p:extLst>
      <p:ext uri="{BB962C8B-B14F-4D97-AF65-F5344CB8AC3E}">
        <p14:creationId xmlns:p14="http://schemas.microsoft.com/office/powerpoint/2010/main" val="18480152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3EABBEE-CAFE-4E5A-A25F-73C5ECC19E93}" type="slidenum">
              <a:rPr lang="en-US" sz="1200">
                <a:latin typeface="Times New Roman" pitchFamily="18" charset="0"/>
              </a:rPr>
              <a:pPr/>
              <a:t>22</a:t>
            </a:fld>
            <a:endParaRPr lang="en-US" sz="1200">
              <a:latin typeface="Times New Roman" pitchFamily="18" charset="0"/>
            </a:endParaRPr>
          </a:p>
        </p:txBody>
      </p:sp>
      <p:sp>
        <p:nvSpPr>
          <p:cNvPr id="50178" name="Text Box 67"/>
          <p:cNvSpPr txBox="1">
            <a:spLocks noChangeArrowheads="1"/>
          </p:cNvSpPr>
          <p:nvPr/>
        </p:nvSpPr>
        <p:spPr bwMode="auto">
          <a:xfrm>
            <a:off x="381000" y="342900"/>
            <a:ext cx="8458200" cy="404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sz="1800" b="1" dirty="0">
              <a:solidFill>
                <a:srgbClr val="000090"/>
              </a:solidFill>
            </a:endParaRPr>
          </a:p>
          <a:p>
            <a:endParaRPr lang="en-US" sz="1600" b="1" dirty="0">
              <a:solidFill>
                <a:srgbClr val="000090"/>
              </a:solidFill>
            </a:endParaRPr>
          </a:p>
          <a:p>
            <a:endParaRPr lang="en-US" sz="1600" b="1" dirty="0">
              <a:solidFill>
                <a:srgbClr val="000090"/>
              </a:solidFill>
            </a:endParaRPr>
          </a:p>
          <a:p>
            <a:r>
              <a:rPr lang="en-US" sz="1600" b="1" i="1" dirty="0">
                <a:solidFill>
                  <a:srgbClr val="000090"/>
                </a:solidFill>
              </a:rPr>
              <a:t>Projects at the big European facilities</a:t>
            </a:r>
            <a:endParaRPr lang="en-US" sz="1600" i="1" dirty="0">
              <a:solidFill>
                <a:srgbClr val="000090"/>
              </a:solidFill>
            </a:endParaRPr>
          </a:p>
          <a:p>
            <a:endParaRPr lang="en-US" sz="1600" dirty="0">
              <a:solidFill>
                <a:srgbClr val="000090"/>
              </a:solidFill>
            </a:endParaRPr>
          </a:p>
          <a:p>
            <a:pPr>
              <a:spcBef>
                <a:spcPct val="20000"/>
              </a:spcBef>
              <a:buFontTx/>
              <a:buAutoNum type="arabicPeriod"/>
            </a:pPr>
            <a:r>
              <a:rPr lang="en-US" sz="1800" b="1" dirty="0">
                <a:solidFill>
                  <a:srgbClr val="000090"/>
                </a:solidFill>
              </a:rPr>
              <a:t> ALICE – CERN, Geneva</a:t>
            </a:r>
            <a:endParaRPr lang="ro-RO" sz="1800" b="1" dirty="0">
              <a:solidFill>
                <a:srgbClr val="000090"/>
              </a:solidFill>
            </a:endParaRPr>
          </a:p>
          <a:p>
            <a:pPr>
              <a:spcBef>
                <a:spcPct val="20000"/>
              </a:spcBef>
              <a:buFontTx/>
              <a:buAutoNum type="arabicPeriod"/>
            </a:pPr>
            <a:r>
              <a:rPr lang="en-US" sz="1800" b="1" dirty="0">
                <a:solidFill>
                  <a:srgbClr val="000090"/>
                </a:solidFill>
              </a:rPr>
              <a:t> R3B – FAIR-GSI-Darmstadt, Germany</a:t>
            </a:r>
            <a:endParaRPr lang="ro-RO" sz="1800" b="1" dirty="0">
              <a:solidFill>
                <a:srgbClr val="000090"/>
              </a:solidFill>
            </a:endParaRPr>
          </a:p>
          <a:p>
            <a:pPr>
              <a:spcBef>
                <a:spcPct val="20000"/>
              </a:spcBef>
              <a:buFontTx/>
              <a:buAutoNum type="arabicPeriod"/>
            </a:pPr>
            <a:r>
              <a:rPr lang="en-US" sz="1800" b="1" dirty="0">
                <a:solidFill>
                  <a:srgbClr val="000090"/>
                </a:solidFill>
              </a:rPr>
              <a:t> </a:t>
            </a:r>
            <a:r>
              <a:rPr lang="ja-JP" altLang="en-US" sz="1800" b="1" dirty="0">
                <a:solidFill>
                  <a:srgbClr val="000090"/>
                </a:solidFill>
              </a:rPr>
              <a:t>“</a:t>
            </a:r>
            <a:r>
              <a:rPr lang="en-US" altLang="ja-JP" sz="1600" b="1" dirty="0">
                <a:solidFill>
                  <a:srgbClr val="000090"/>
                </a:solidFill>
              </a:rPr>
              <a:t>BEQUEREL</a:t>
            </a:r>
            <a:r>
              <a:rPr lang="ja-JP" altLang="en-US" sz="1800" b="1" dirty="0">
                <a:solidFill>
                  <a:srgbClr val="000090"/>
                </a:solidFill>
              </a:rPr>
              <a:t>”</a:t>
            </a:r>
            <a:r>
              <a:rPr lang="en-US" altLang="ja-JP" sz="1800" b="1" dirty="0">
                <a:solidFill>
                  <a:srgbClr val="000090"/>
                </a:solidFill>
              </a:rPr>
              <a:t> – IUCN-</a:t>
            </a:r>
            <a:r>
              <a:rPr lang="en-US" altLang="ja-JP" sz="1800" b="1" dirty="0" err="1">
                <a:solidFill>
                  <a:srgbClr val="000090"/>
                </a:solidFill>
              </a:rPr>
              <a:t>Dubna</a:t>
            </a:r>
            <a:r>
              <a:rPr lang="en-US" altLang="ja-JP" sz="1800" b="1" dirty="0">
                <a:solidFill>
                  <a:srgbClr val="000090"/>
                </a:solidFill>
              </a:rPr>
              <a:t>, Russian Federation</a:t>
            </a:r>
            <a:endParaRPr lang="ro-RO" altLang="ja-JP" sz="1800" b="1" dirty="0">
              <a:solidFill>
                <a:srgbClr val="000090"/>
              </a:solidFill>
            </a:endParaRPr>
          </a:p>
          <a:p>
            <a:pPr>
              <a:spcBef>
                <a:spcPct val="20000"/>
              </a:spcBef>
              <a:buFontTx/>
              <a:buAutoNum type="arabicPeriod"/>
            </a:pPr>
            <a:r>
              <a:rPr lang="en-US" sz="1800" b="1" dirty="0">
                <a:solidFill>
                  <a:srgbClr val="000090"/>
                </a:solidFill>
              </a:rPr>
              <a:t> </a:t>
            </a:r>
            <a:r>
              <a:rPr lang="ja-JP" altLang="en-US" sz="1800" b="1" dirty="0">
                <a:solidFill>
                  <a:srgbClr val="000090"/>
                </a:solidFill>
              </a:rPr>
              <a:t>“</a:t>
            </a:r>
            <a:r>
              <a:rPr lang="en-US" altLang="ja-JP" sz="1800" b="1" dirty="0" err="1">
                <a:solidFill>
                  <a:srgbClr val="000090"/>
                </a:solidFill>
              </a:rPr>
              <a:t>MoEDAL</a:t>
            </a:r>
            <a:r>
              <a:rPr lang="ja-JP" altLang="en-US" sz="1800" b="1" dirty="0">
                <a:solidFill>
                  <a:srgbClr val="000090"/>
                </a:solidFill>
              </a:rPr>
              <a:t>”</a:t>
            </a:r>
            <a:r>
              <a:rPr lang="en-US" altLang="ja-JP" sz="1800" b="1" dirty="0">
                <a:solidFill>
                  <a:srgbClr val="000090"/>
                </a:solidFill>
              </a:rPr>
              <a:t> – CERN, </a:t>
            </a:r>
            <a:r>
              <a:rPr lang="en-US" altLang="ja-JP" sz="1800" b="1" dirty="0" err="1">
                <a:solidFill>
                  <a:srgbClr val="000090"/>
                </a:solidFill>
              </a:rPr>
              <a:t>Geneve</a:t>
            </a:r>
            <a:endParaRPr lang="ro-RO" altLang="ja-JP" sz="1800" b="1" dirty="0">
              <a:solidFill>
                <a:srgbClr val="000090"/>
              </a:solidFill>
            </a:endParaRPr>
          </a:p>
          <a:p>
            <a:pPr>
              <a:spcBef>
                <a:spcPct val="20000"/>
              </a:spcBef>
              <a:buFontTx/>
              <a:buAutoNum type="arabicPeriod"/>
            </a:pPr>
            <a:r>
              <a:rPr lang="en-US" sz="1800" b="1" dirty="0">
                <a:solidFill>
                  <a:srgbClr val="000090"/>
                </a:solidFill>
              </a:rPr>
              <a:t> </a:t>
            </a:r>
            <a:r>
              <a:rPr lang="ro-RO" sz="1800" b="1" dirty="0">
                <a:solidFill>
                  <a:srgbClr val="000090"/>
                </a:solidFill>
              </a:rPr>
              <a:t>MultiPurpose Detector  at  Nuclotron based Ion Collider fAcility – </a:t>
            </a:r>
            <a:r>
              <a:rPr lang="en-US" sz="1800" b="1" dirty="0">
                <a:solidFill>
                  <a:srgbClr val="000090"/>
                </a:solidFill>
              </a:rPr>
              <a:t>	</a:t>
            </a:r>
            <a:r>
              <a:rPr lang="ro-RO" sz="1800" b="1" dirty="0">
                <a:solidFill>
                  <a:srgbClr val="000090"/>
                </a:solidFill>
              </a:rPr>
              <a:t>NICA/MPD – IUCN Dubna, Russian Federation</a:t>
            </a:r>
          </a:p>
          <a:p>
            <a:pPr>
              <a:spcBef>
                <a:spcPct val="20000"/>
              </a:spcBef>
              <a:buFontTx/>
              <a:buAutoNum type="arabicPeriod"/>
            </a:pPr>
            <a:r>
              <a:rPr lang="ro-RO" sz="1800" b="1" dirty="0">
                <a:solidFill>
                  <a:srgbClr val="000090"/>
                </a:solidFill>
              </a:rPr>
              <a:t> FCAL @ILC (Forward Calorimeter - International Linear Collider)</a:t>
            </a:r>
          </a:p>
          <a:p>
            <a:pPr>
              <a:spcBef>
                <a:spcPct val="50000"/>
              </a:spcBef>
            </a:pPr>
            <a:endParaRPr lang="en-US" sz="1800" b="1" dirty="0">
              <a:solidFill>
                <a:srgbClr val="000090"/>
              </a:solidFill>
            </a:endParaRPr>
          </a:p>
        </p:txBody>
      </p:sp>
    </p:spTree>
    <p:extLst>
      <p:ext uri="{BB962C8B-B14F-4D97-AF65-F5344CB8AC3E}">
        <p14:creationId xmlns:p14="http://schemas.microsoft.com/office/powerpoint/2010/main" val="24996148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61ADAF7-57EE-4451-A6A2-55BDD0C55CC0}" type="slidenum">
              <a:rPr lang="en-US" sz="1200">
                <a:latin typeface="Times New Roman" pitchFamily="18" charset="0"/>
              </a:rPr>
              <a:pPr/>
              <a:t>23</a:t>
            </a:fld>
            <a:endParaRPr lang="en-US" sz="1200">
              <a:latin typeface="Times New Roman" pitchFamily="18" charset="0"/>
            </a:endParaRPr>
          </a:p>
        </p:txBody>
      </p:sp>
      <p:sp>
        <p:nvSpPr>
          <p:cNvPr id="51202" name="Text Box 2"/>
          <p:cNvSpPr txBox="1">
            <a:spLocks noChangeArrowheads="1"/>
          </p:cNvSpPr>
          <p:nvPr/>
        </p:nvSpPr>
        <p:spPr bwMode="auto">
          <a:xfrm>
            <a:off x="228600" y="89298"/>
            <a:ext cx="8763000" cy="4776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sz="1800" b="1" i="1" dirty="0">
                <a:solidFill>
                  <a:srgbClr val="000090"/>
                </a:solidFill>
              </a:rPr>
              <a:t>European Projects</a:t>
            </a:r>
            <a:r>
              <a:rPr lang="en-US" sz="1600" b="1" i="1" dirty="0">
                <a:solidFill>
                  <a:srgbClr val="000090"/>
                </a:solidFill>
              </a:rPr>
              <a:t> </a:t>
            </a:r>
          </a:p>
          <a:p>
            <a:pPr algn="ctr"/>
            <a:endParaRPr lang="en-US" sz="1600" b="1" dirty="0">
              <a:solidFill>
                <a:srgbClr val="000090"/>
              </a:solidFill>
            </a:endParaRPr>
          </a:p>
          <a:p>
            <a:pPr>
              <a:spcBef>
                <a:spcPct val="10000"/>
              </a:spcBef>
              <a:buFontTx/>
              <a:buAutoNum type="arabicPeriod"/>
            </a:pPr>
            <a:r>
              <a:rPr lang="en-US" sz="1600" b="1" dirty="0">
                <a:solidFill>
                  <a:srgbClr val="000090"/>
                </a:solidFill>
              </a:rPr>
              <a:t> </a:t>
            </a:r>
            <a:r>
              <a:rPr lang="en-US" altLang="ja-JP" sz="1600" b="1" dirty="0">
                <a:solidFill>
                  <a:srgbClr val="000090"/>
                </a:solidFill>
              </a:rPr>
              <a:t>ANTARES – International Project</a:t>
            </a:r>
            <a:endParaRPr lang="ro-RO" altLang="ja-JP" sz="1600" b="1" dirty="0">
              <a:solidFill>
                <a:srgbClr val="000090"/>
              </a:solidFill>
            </a:endParaRPr>
          </a:p>
          <a:p>
            <a:pPr>
              <a:spcBef>
                <a:spcPct val="10000"/>
              </a:spcBef>
              <a:buFontTx/>
              <a:buAutoNum type="arabicPeriod"/>
            </a:pPr>
            <a:r>
              <a:rPr lang="en-US" sz="1600" b="1" dirty="0">
                <a:solidFill>
                  <a:srgbClr val="000090"/>
                </a:solidFill>
              </a:rPr>
              <a:t> Km3Net – FP 7</a:t>
            </a:r>
            <a:endParaRPr lang="ro-RO" sz="1600" b="1" dirty="0">
              <a:solidFill>
                <a:srgbClr val="000090"/>
              </a:solidFill>
            </a:endParaRPr>
          </a:p>
          <a:p>
            <a:pPr>
              <a:spcBef>
                <a:spcPct val="10000"/>
              </a:spcBef>
              <a:buFontTx/>
              <a:buAutoNum type="arabicPeriod"/>
            </a:pPr>
            <a:r>
              <a:rPr lang="en-US" sz="1600" b="1" dirty="0">
                <a:solidFill>
                  <a:srgbClr val="000090"/>
                </a:solidFill>
              </a:rPr>
              <a:t> European cooperation in the field of scientific and technical 	research - ESSEM – </a:t>
            </a:r>
            <a:r>
              <a:rPr lang="ro-RO" altLang="en-US" sz="1600" b="1" dirty="0">
                <a:solidFill>
                  <a:srgbClr val="000090"/>
                </a:solidFill>
              </a:rPr>
              <a:t>“</a:t>
            </a:r>
            <a:r>
              <a:rPr lang="ro-RO" sz="1600" b="1" dirty="0">
                <a:solidFill>
                  <a:srgbClr val="000090"/>
                </a:solidFill>
              </a:rPr>
              <a:t>COST Action ES0803 - „Developing Space </a:t>
            </a:r>
            <a:r>
              <a:rPr lang="en-US" sz="1600" b="1" dirty="0">
                <a:solidFill>
                  <a:srgbClr val="000090"/>
                </a:solidFill>
              </a:rPr>
              <a:t>	</a:t>
            </a:r>
            <a:r>
              <a:rPr lang="ro-RO" sz="1600" b="1" dirty="0">
                <a:solidFill>
                  <a:srgbClr val="000090"/>
                </a:solidFill>
              </a:rPr>
              <a:t>Weather products and services in Europe</a:t>
            </a:r>
            <a:r>
              <a:rPr lang="ro-RO" altLang="en-US" sz="1600" b="1" dirty="0">
                <a:solidFill>
                  <a:srgbClr val="000090"/>
                </a:solidFill>
              </a:rPr>
              <a:t>”</a:t>
            </a:r>
            <a:r>
              <a:rPr lang="ro-RO" sz="1600" b="1" dirty="0">
                <a:solidFill>
                  <a:srgbClr val="000090"/>
                </a:solidFill>
              </a:rPr>
              <a:t>, 2008-2012</a:t>
            </a:r>
          </a:p>
          <a:p>
            <a:pPr>
              <a:spcBef>
                <a:spcPct val="10000"/>
              </a:spcBef>
              <a:buFontTx/>
              <a:buAutoNum type="arabicPeriod"/>
            </a:pPr>
            <a:r>
              <a:rPr lang="en-US" sz="1600" b="1" dirty="0">
                <a:solidFill>
                  <a:srgbClr val="000090"/>
                </a:solidFill>
              </a:rPr>
              <a:t> „Balkans, Black Sea and Caspian Sea Regional Network on Space 	Weather Studies</a:t>
            </a:r>
            <a:r>
              <a:rPr lang="ja-JP" altLang="en-US" sz="1600" b="1" dirty="0">
                <a:solidFill>
                  <a:srgbClr val="000090"/>
                </a:solidFill>
              </a:rPr>
              <a:t>”</a:t>
            </a:r>
            <a:endParaRPr lang="ro-RO" altLang="ja-JP" sz="1600" b="1" dirty="0">
              <a:solidFill>
                <a:srgbClr val="000090"/>
              </a:solidFill>
            </a:endParaRPr>
          </a:p>
          <a:p>
            <a:pPr>
              <a:spcBef>
                <a:spcPct val="10000"/>
              </a:spcBef>
              <a:buFontTx/>
              <a:buAutoNum type="arabicPeriod"/>
            </a:pPr>
            <a:r>
              <a:rPr lang="en-US" sz="1600" b="1" dirty="0">
                <a:solidFill>
                  <a:srgbClr val="000090"/>
                </a:solidFill>
              </a:rPr>
              <a:t> </a:t>
            </a:r>
            <a:r>
              <a:rPr lang="ro-RO" sz="1600" b="1" dirty="0">
                <a:solidFill>
                  <a:srgbClr val="000090"/>
                </a:solidFill>
              </a:rPr>
              <a:t>„Simulations for Nuclear Reactions and Structure in Europe </a:t>
            </a:r>
            <a:r>
              <a:rPr lang="en-US" sz="1600" b="1" dirty="0">
                <a:solidFill>
                  <a:srgbClr val="000090"/>
                </a:solidFill>
              </a:rPr>
              <a:t>	</a:t>
            </a:r>
            <a:r>
              <a:rPr lang="ro-RO" sz="1600" b="1" dirty="0">
                <a:solidFill>
                  <a:srgbClr val="000090"/>
                </a:solidFill>
              </a:rPr>
              <a:t>(SiNuRSE)</a:t>
            </a:r>
            <a:r>
              <a:rPr lang="ro-RO" altLang="en-US" sz="1600" b="1" dirty="0">
                <a:solidFill>
                  <a:srgbClr val="000090"/>
                </a:solidFill>
              </a:rPr>
              <a:t>”</a:t>
            </a:r>
            <a:r>
              <a:rPr lang="ro-RO" sz="1600" b="1" dirty="0">
                <a:solidFill>
                  <a:srgbClr val="000090"/>
                </a:solidFill>
              </a:rPr>
              <a:t> - </a:t>
            </a:r>
            <a:r>
              <a:rPr lang="en-US" sz="1600" b="1" dirty="0">
                <a:solidFill>
                  <a:srgbClr val="000090"/>
                </a:solidFill>
              </a:rPr>
              <a:t>FP7 </a:t>
            </a:r>
            <a:endParaRPr lang="ro-RO" sz="1600" b="1" dirty="0">
              <a:solidFill>
                <a:srgbClr val="000090"/>
              </a:solidFill>
            </a:endParaRPr>
          </a:p>
          <a:p>
            <a:pPr>
              <a:spcBef>
                <a:spcPct val="10000"/>
              </a:spcBef>
              <a:buFontTx/>
              <a:buAutoNum type="arabicPeriod"/>
            </a:pPr>
            <a:r>
              <a:rPr lang="en-US" sz="1600" b="1" dirty="0">
                <a:solidFill>
                  <a:srgbClr val="000090"/>
                </a:solidFill>
              </a:rPr>
              <a:t> </a:t>
            </a:r>
            <a:r>
              <a:rPr lang="ro-RO" sz="1600" b="1" dirty="0">
                <a:solidFill>
                  <a:srgbClr val="000090"/>
                </a:solidFill>
              </a:rPr>
              <a:t>FCAL – R&amp;D International Collaboration for future detectors for e+ e- </a:t>
            </a:r>
            <a:r>
              <a:rPr lang="en-US" sz="1600" b="1" dirty="0">
                <a:solidFill>
                  <a:srgbClr val="000090"/>
                </a:solidFill>
              </a:rPr>
              <a:t>	</a:t>
            </a:r>
            <a:r>
              <a:rPr lang="ro-RO" sz="1600" b="1" dirty="0">
                <a:solidFill>
                  <a:srgbClr val="000090"/>
                </a:solidFill>
              </a:rPr>
              <a:t>linear colliders   </a:t>
            </a:r>
          </a:p>
          <a:p>
            <a:pPr>
              <a:spcBef>
                <a:spcPct val="10000"/>
              </a:spcBef>
              <a:buFontTx/>
              <a:buAutoNum type="arabicPeriod"/>
            </a:pPr>
            <a:r>
              <a:rPr lang="en-US" sz="1600" b="1" dirty="0">
                <a:solidFill>
                  <a:srgbClr val="000090"/>
                </a:solidFill>
              </a:rPr>
              <a:t> ADAMAS (WP16 of </a:t>
            </a:r>
            <a:r>
              <a:rPr lang="en-US" sz="1600" b="1" dirty="0" err="1">
                <a:solidFill>
                  <a:srgbClr val="000090"/>
                </a:solidFill>
              </a:rPr>
              <a:t>HadronPhysics</a:t>
            </a:r>
            <a:r>
              <a:rPr lang="en-US" sz="1600" b="1" dirty="0">
                <a:solidFill>
                  <a:srgbClr val="000090"/>
                </a:solidFill>
              </a:rPr>
              <a:t> 3), FP7</a:t>
            </a:r>
            <a:endParaRPr lang="ro-RO" sz="1600" b="1" dirty="0">
              <a:solidFill>
                <a:srgbClr val="000090"/>
              </a:solidFill>
            </a:endParaRPr>
          </a:p>
          <a:p>
            <a:pPr>
              <a:spcBef>
                <a:spcPct val="10000"/>
              </a:spcBef>
              <a:buFontTx/>
              <a:buAutoNum type="arabicPeriod"/>
            </a:pPr>
            <a:r>
              <a:rPr lang="en-US" sz="1600" b="1" dirty="0">
                <a:solidFill>
                  <a:srgbClr val="000090"/>
                </a:solidFill>
              </a:rPr>
              <a:t> </a:t>
            </a:r>
            <a:r>
              <a:rPr lang="ja-JP" altLang="en-US" sz="1600" b="1" dirty="0">
                <a:solidFill>
                  <a:srgbClr val="000090"/>
                </a:solidFill>
              </a:rPr>
              <a:t>“</a:t>
            </a:r>
            <a:r>
              <a:rPr lang="en-US" altLang="ja-JP" sz="1600" b="1" dirty="0">
                <a:solidFill>
                  <a:srgbClr val="000090"/>
                </a:solidFill>
              </a:rPr>
              <a:t>Plasma Processes in the Solar Wind-Magnetosphere-Ionosphere 	System</a:t>
            </a:r>
            <a:r>
              <a:rPr lang="ja-JP" altLang="en-US" sz="1600" b="1" dirty="0">
                <a:solidFill>
                  <a:srgbClr val="000090"/>
                </a:solidFill>
              </a:rPr>
              <a:t>”</a:t>
            </a:r>
            <a:r>
              <a:rPr lang="en-US" altLang="ja-JP" sz="1600" b="1" dirty="0">
                <a:solidFill>
                  <a:srgbClr val="000090"/>
                </a:solidFill>
              </a:rPr>
              <a:t>, cooperation with </a:t>
            </a:r>
            <a:r>
              <a:rPr lang="ja-JP" altLang="en-US" sz="1600" b="1" dirty="0">
                <a:solidFill>
                  <a:srgbClr val="000090"/>
                </a:solidFill>
              </a:rPr>
              <a:t>“</a:t>
            </a:r>
            <a:r>
              <a:rPr lang="ro-RO" altLang="ja-JP" sz="1600" b="1" dirty="0">
                <a:solidFill>
                  <a:srgbClr val="000090"/>
                </a:solidFill>
              </a:rPr>
              <a:t>Jacobs University Bremen - School </a:t>
            </a:r>
            <a:r>
              <a:rPr lang="en-US" altLang="ja-JP" sz="1600" b="1" dirty="0">
                <a:solidFill>
                  <a:srgbClr val="000090"/>
                </a:solidFill>
              </a:rPr>
              <a:t>	</a:t>
            </a:r>
            <a:r>
              <a:rPr lang="ro-RO" altLang="ja-JP" sz="1600" b="1" dirty="0">
                <a:solidFill>
                  <a:srgbClr val="000090"/>
                </a:solidFill>
              </a:rPr>
              <a:t>of Engineering and Science</a:t>
            </a:r>
            <a:r>
              <a:rPr lang="ro-RO" altLang="en-US" sz="1600" b="1" dirty="0">
                <a:solidFill>
                  <a:srgbClr val="000090"/>
                </a:solidFill>
              </a:rPr>
              <a:t>”</a:t>
            </a:r>
            <a:r>
              <a:rPr lang="ro-RO" altLang="ja-JP" sz="1600" b="1" dirty="0">
                <a:solidFill>
                  <a:srgbClr val="000090"/>
                </a:solidFill>
              </a:rPr>
              <a:t>, Bremen, Germania.</a:t>
            </a:r>
          </a:p>
          <a:p>
            <a:pPr>
              <a:spcBef>
                <a:spcPct val="10000"/>
              </a:spcBef>
              <a:buFontTx/>
              <a:buAutoNum type="arabicPeriod"/>
            </a:pPr>
            <a:r>
              <a:rPr lang="en-US" sz="1600" b="1" dirty="0">
                <a:solidFill>
                  <a:srgbClr val="000090"/>
                </a:solidFill>
              </a:rPr>
              <a:t> </a:t>
            </a:r>
            <a:r>
              <a:rPr lang="ro-RO" sz="1600" b="1" dirty="0">
                <a:solidFill>
                  <a:srgbClr val="000090"/>
                </a:solidFill>
              </a:rPr>
              <a:t>Plasma coupling in the auroral magnetosphere - ionosphere system (POLARIS) - cooperation with „the International Space Science Institute</a:t>
            </a:r>
            <a:r>
              <a:rPr lang="ro-RO" altLang="en-US" sz="1600" b="1" dirty="0">
                <a:solidFill>
                  <a:srgbClr val="000090"/>
                </a:solidFill>
              </a:rPr>
              <a:t>”</a:t>
            </a:r>
            <a:r>
              <a:rPr lang="ro-RO" sz="1600" b="1" dirty="0">
                <a:solidFill>
                  <a:srgbClr val="000090"/>
                </a:solidFill>
              </a:rPr>
              <a:t>, Bern</a:t>
            </a:r>
            <a:endParaRPr lang="en-US" sz="1600" b="1" dirty="0">
              <a:solidFill>
                <a:srgbClr val="000090"/>
              </a:solidFill>
            </a:endParaRPr>
          </a:p>
        </p:txBody>
      </p:sp>
    </p:spTree>
    <p:extLst>
      <p:ext uri="{BB962C8B-B14F-4D97-AF65-F5344CB8AC3E}">
        <p14:creationId xmlns:p14="http://schemas.microsoft.com/office/powerpoint/2010/main" val="18729954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55F3FCA-2CED-4ADD-BF9A-D8DC5066D5C5}" type="slidenum">
              <a:rPr lang="en-US" sz="1200">
                <a:latin typeface="Times New Roman" pitchFamily="18" charset="0"/>
              </a:rPr>
              <a:pPr/>
              <a:t>24</a:t>
            </a:fld>
            <a:endParaRPr lang="en-US" sz="1200">
              <a:latin typeface="Times New Roman" pitchFamily="18" charset="0"/>
            </a:endParaRPr>
          </a:p>
        </p:txBody>
      </p:sp>
      <p:sp>
        <p:nvSpPr>
          <p:cNvPr id="474114" name="Text Box 2"/>
          <p:cNvSpPr txBox="1">
            <a:spLocks noChangeArrowheads="1"/>
          </p:cNvSpPr>
          <p:nvPr/>
        </p:nvSpPr>
        <p:spPr bwMode="auto">
          <a:xfrm>
            <a:off x="381000" y="721797"/>
            <a:ext cx="8763000" cy="4293483"/>
          </a:xfrm>
          <a:prstGeom prst="rect">
            <a:avLst/>
          </a:prstGeom>
          <a:noFill/>
          <a:ln w="9525">
            <a:noFill/>
            <a:miter lim="800000"/>
            <a:headEnd/>
            <a:tailEnd/>
          </a:ln>
          <a:effectLst/>
        </p:spPr>
        <p:txBody>
          <a:bodyPr>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110000"/>
              </a:lnSpc>
              <a:spcBef>
                <a:spcPct val="40000"/>
              </a:spcBef>
            </a:pPr>
            <a:r>
              <a:rPr lang="en-US" sz="1400" b="1" dirty="0" smtClean="0">
                <a:solidFill>
                  <a:srgbClr val="000090"/>
                </a:solidFill>
                <a:effectLst>
                  <a:outerShdw blurRad="38100" dist="38100" dir="2700000" algn="tl">
                    <a:srgbClr val="C0C0C0"/>
                  </a:outerShdw>
                </a:effectLst>
              </a:rPr>
              <a:t>1. </a:t>
            </a:r>
            <a:r>
              <a:rPr lang="en-US" sz="1400" b="1" dirty="0" smtClean="0">
                <a:solidFill>
                  <a:srgbClr val="000090"/>
                </a:solidFill>
                <a:effectLst>
                  <a:outerShdw blurRad="38100" dist="38100" dir="2700000" algn="tl">
                    <a:srgbClr val="C0C0C0"/>
                  </a:outerShdw>
                </a:effectLst>
                <a:latin typeface="Tahoma" pitchFamily="34" charset="0"/>
              </a:rPr>
              <a:t>Heavy </a:t>
            </a:r>
            <a:r>
              <a:rPr lang="en-US" sz="1400" b="1" dirty="0">
                <a:solidFill>
                  <a:srgbClr val="000090"/>
                </a:solidFill>
                <a:effectLst>
                  <a:outerShdw blurRad="38100" dist="38100" dir="2700000" algn="tl">
                    <a:srgbClr val="C0C0C0"/>
                  </a:outerShdw>
                </a:effectLst>
                <a:latin typeface="Tahoma" pitchFamily="34" charset="0"/>
              </a:rPr>
              <a:t>ion experiments in nuclear emulsions</a:t>
            </a:r>
          </a:p>
          <a:p>
            <a:pPr>
              <a:lnSpc>
                <a:spcPct val="110000"/>
              </a:lnSpc>
              <a:spcBef>
                <a:spcPct val="40000"/>
              </a:spcBef>
            </a:pPr>
            <a:r>
              <a:rPr lang="en-US" sz="1400" b="1" dirty="0">
                <a:solidFill>
                  <a:srgbClr val="000090"/>
                </a:solidFill>
                <a:effectLst>
                  <a:outerShdw blurRad="38100" dist="38100" dir="2700000" algn="tl">
                    <a:srgbClr val="C0C0C0"/>
                  </a:outerShdw>
                </a:effectLst>
              </a:rPr>
              <a:t>		BECQUEREL</a:t>
            </a:r>
            <a:r>
              <a:rPr lang="en-US" sz="1200" b="1" i="1" dirty="0">
                <a:solidFill>
                  <a:srgbClr val="000090"/>
                </a:solidFill>
              </a:rPr>
              <a:t> – </a:t>
            </a:r>
            <a:r>
              <a:rPr lang="ja-JP" altLang="en-US" sz="1400" b="1" i="1" dirty="0">
                <a:solidFill>
                  <a:srgbClr val="000090"/>
                </a:solidFill>
              </a:rPr>
              <a:t>“</a:t>
            </a:r>
            <a:r>
              <a:rPr lang="en-US" altLang="ja-JP" sz="1400" b="1" i="1" u="sng" dirty="0" err="1">
                <a:solidFill>
                  <a:srgbClr val="000090"/>
                </a:solidFill>
              </a:rPr>
              <a:t>Be</a:t>
            </a:r>
            <a:r>
              <a:rPr lang="en-US" altLang="ja-JP" sz="1400" b="1" i="1" dirty="0" err="1">
                <a:solidFill>
                  <a:srgbClr val="000090"/>
                </a:solidFill>
              </a:rPr>
              <a:t>rilium</a:t>
            </a:r>
            <a:r>
              <a:rPr lang="en-US" altLang="ja-JP" sz="1400" b="1" i="1" dirty="0">
                <a:solidFill>
                  <a:srgbClr val="000090"/>
                </a:solidFill>
              </a:rPr>
              <a:t> </a:t>
            </a:r>
            <a:r>
              <a:rPr lang="en-US" altLang="ja-JP" sz="1400" b="1" i="1" u="sng" dirty="0" err="1">
                <a:solidFill>
                  <a:srgbClr val="000090"/>
                </a:solidFill>
              </a:rPr>
              <a:t>C</a:t>
            </a:r>
            <a:r>
              <a:rPr lang="en-US" altLang="ja-JP" sz="1400" b="1" i="1" dirty="0" err="1">
                <a:solidFill>
                  <a:srgbClr val="000090"/>
                </a:solidFill>
              </a:rPr>
              <a:t>lustrering</a:t>
            </a:r>
            <a:r>
              <a:rPr lang="en-US" altLang="ja-JP" sz="1400" b="1" i="1" dirty="0">
                <a:solidFill>
                  <a:srgbClr val="000090"/>
                </a:solidFill>
              </a:rPr>
              <a:t> </a:t>
            </a:r>
            <a:r>
              <a:rPr lang="en-US" altLang="ja-JP" sz="1400" b="1" i="1" u="sng" dirty="0">
                <a:solidFill>
                  <a:srgbClr val="000090"/>
                </a:solidFill>
              </a:rPr>
              <a:t>Que</a:t>
            </a:r>
            <a:r>
              <a:rPr lang="en-US" altLang="ja-JP" sz="1400" b="1" i="1" dirty="0">
                <a:solidFill>
                  <a:srgbClr val="000090"/>
                </a:solidFill>
              </a:rPr>
              <a:t>st in </a:t>
            </a:r>
            <a:r>
              <a:rPr lang="en-US" altLang="ja-JP" sz="1400" b="1" i="1" u="sng" dirty="0">
                <a:solidFill>
                  <a:srgbClr val="000090"/>
                </a:solidFill>
              </a:rPr>
              <a:t>Rel</a:t>
            </a:r>
            <a:r>
              <a:rPr lang="en-US" altLang="ja-JP" sz="1400" b="1" i="1" dirty="0">
                <a:solidFill>
                  <a:srgbClr val="000090"/>
                </a:solidFill>
              </a:rPr>
              <a:t>ativistic 				    </a:t>
            </a:r>
            <a:r>
              <a:rPr lang="en-US" altLang="ja-JP" sz="1400" b="1" i="1" dirty="0" err="1">
                <a:solidFill>
                  <a:srgbClr val="000090"/>
                </a:solidFill>
              </a:rPr>
              <a:t>Multifragmentation</a:t>
            </a:r>
            <a:r>
              <a:rPr lang="ja-JP" altLang="en-US" sz="1400" b="1" i="1" dirty="0">
                <a:solidFill>
                  <a:srgbClr val="000090"/>
                </a:solidFill>
              </a:rPr>
              <a:t>”</a:t>
            </a:r>
            <a:r>
              <a:rPr lang="en-US" altLang="ja-JP" sz="1400" b="1" i="1" dirty="0">
                <a:solidFill>
                  <a:srgbClr val="000090"/>
                </a:solidFill>
              </a:rPr>
              <a:t>, </a:t>
            </a:r>
            <a:r>
              <a:rPr lang="en-US" altLang="ja-JP" sz="1400" b="1" dirty="0">
                <a:solidFill>
                  <a:srgbClr val="000090"/>
                </a:solidFill>
                <a:effectLst>
                  <a:outerShdw blurRad="38100" dist="38100" dir="2700000" algn="tl">
                    <a:srgbClr val="C0C0C0"/>
                  </a:outerShdw>
                </a:effectLst>
              </a:rPr>
              <a:t>JINR - </a:t>
            </a:r>
            <a:r>
              <a:rPr lang="en-US" altLang="ja-JP" sz="1400" b="1" dirty="0" err="1">
                <a:solidFill>
                  <a:srgbClr val="000090"/>
                </a:solidFill>
                <a:effectLst>
                  <a:outerShdw blurRad="38100" dist="38100" dir="2700000" algn="tl">
                    <a:srgbClr val="C0C0C0"/>
                  </a:outerShdw>
                </a:effectLst>
              </a:rPr>
              <a:t>Dubna</a:t>
            </a:r>
            <a:r>
              <a:rPr lang="en-US" altLang="ja-JP" sz="1400" b="1" dirty="0">
                <a:solidFill>
                  <a:srgbClr val="000090"/>
                </a:solidFill>
                <a:effectLst>
                  <a:outerShdw blurRad="38100" dist="38100" dir="2700000" algn="tl">
                    <a:srgbClr val="C0C0C0"/>
                  </a:outerShdw>
                </a:effectLst>
              </a:rPr>
              <a:t>, Russia</a:t>
            </a:r>
          </a:p>
          <a:p>
            <a:pPr>
              <a:lnSpc>
                <a:spcPct val="110000"/>
              </a:lnSpc>
              <a:spcBef>
                <a:spcPct val="40000"/>
              </a:spcBef>
            </a:pPr>
            <a:r>
              <a:rPr lang="en-US" sz="1400" b="1" dirty="0" smtClean="0">
                <a:solidFill>
                  <a:srgbClr val="000090"/>
                </a:solidFill>
                <a:effectLst>
                  <a:outerShdw blurRad="38100" dist="38100" dir="2700000" algn="tl">
                    <a:srgbClr val="C0C0C0"/>
                  </a:outerShdw>
                </a:effectLst>
              </a:rPr>
              <a:t>2. </a:t>
            </a:r>
            <a:r>
              <a:rPr lang="en-US" sz="1400" b="1" dirty="0" smtClean="0">
                <a:solidFill>
                  <a:srgbClr val="000090"/>
                </a:solidFill>
                <a:effectLst>
                  <a:outerShdw blurRad="38100" dist="38100" dir="2700000" algn="tl">
                    <a:srgbClr val="C0C0C0"/>
                  </a:outerShdw>
                </a:effectLst>
                <a:latin typeface="Tahoma" pitchFamily="34" charset="0"/>
              </a:rPr>
              <a:t>ALICE</a:t>
            </a:r>
            <a:r>
              <a:rPr lang="en-US" sz="1400" b="1" dirty="0" smtClean="0">
                <a:solidFill>
                  <a:srgbClr val="000090"/>
                </a:solidFill>
                <a:effectLst>
                  <a:outerShdw blurRad="38100" dist="38100" dir="2700000" algn="tl">
                    <a:srgbClr val="C0C0C0"/>
                  </a:outerShdw>
                </a:effectLst>
              </a:rPr>
              <a:t> </a:t>
            </a:r>
            <a:r>
              <a:rPr lang="en-US" sz="1400" b="1" dirty="0">
                <a:solidFill>
                  <a:srgbClr val="000090"/>
                </a:solidFill>
                <a:effectLst>
                  <a:outerShdw blurRad="38100" dist="38100" dir="2700000" algn="tl">
                    <a:srgbClr val="C0C0C0"/>
                  </a:outerShdw>
                </a:effectLst>
              </a:rPr>
              <a:t>– </a:t>
            </a:r>
            <a:r>
              <a:rPr lang="ja-JP" altLang="en-US" sz="1400" b="1" dirty="0">
                <a:solidFill>
                  <a:srgbClr val="000090"/>
                </a:solidFill>
                <a:effectLst>
                  <a:outerShdw blurRad="38100" dist="38100" dir="2700000" algn="tl">
                    <a:srgbClr val="C0C0C0"/>
                  </a:outerShdw>
                </a:effectLst>
              </a:rPr>
              <a:t>“</a:t>
            </a:r>
            <a:r>
              <a:rPr lang="en-US" altLang="ja-JP" sz="1400" b="1" i="1" u="sng" dirty="0">
                <a:solidFill>
                  <a:srgbClr val="000090"/>
                </a:solidFill>
              </a:rPr>
              <a:t>A</a:t>
            </a:r>
            <a:r>
              <a:rPr lang="en-US" altLang="ja-JP" sz="1400" b="1" i="1" dirty="0">
                <a:solidFill>
                  <a:srgbClr val="000090"/>
                </a:solidFill>
              </a:rPr>
              <a:t> </a:t>
            </a:r>
            <a:r>
              <a:rPr lang="en-US" altLang="ja-JP" sz="1400" b="1" i="1" u="sng" dirty="0">
                <a:solidFill>
                  <a:srgbClr val="000090"/>
                </a:solidFill>
              </a:rPr>
              <a:t>L</a:t>
            </a:r>
            <a:r>
              <a:rPr lang="en-US" altLang="ja-JP" sz="1400" b="1" i="1" dirty="0">
                <a:solidFill>
                  <a:srgbClr val="000090"/>
                </a:solidFill>
              </a:rPr>
              <a:t>arge </a:t>
            </a:r>
            <a:r>
              <a:rPr lang="en-US" altLang="ja-JP" sz="1400" b="1" i="1" u="sng" dirty="0">
                <a:solidFill>
                  <a:srgbClr val="000090"/>
                </a:solidFill>
              </a:rPr>
              <a:t>I</a:t>
            </a:r>
            <a:r>
              <a:rPr lang="en-US" altLang="ja-JP" sz="1400" b="1" i="1" dirty="0">
                <a:solidFill>
                  <a:srgbClr val="000090"/>
                </a:solidFill>
              </a:rPr>
              <a:t>on  </a:t>
            </a:r>
            <a:r>
              <a:rPr lang="en-US" altLang="ja-JP" sz="1400" b="1" i="1" u="sng" dirty="0">
                <a:solidFill>
                  <a:srgbClr val="000090"/>
                </a:solidFill>
              </a:rPr>
              <a:t>C</a:t>
            </a:r>
            <a:r>
              <a:rPr lang="en-US" altLang="ja-JP" sz="1400" b="1" i="1" dirty="0">
                <a:solidFill>
                  <a:srgbClr val="000090"/>
                </a:solidFill>
              </a:rPr>
              <a:t>ollider  </a:t>
            </a:r>
            <a:r>
              <a:rPr lang="en-US" altLang="ja-JP" sz="1400" b="1" i="1" u="sng" dirty="0">
                <a:solidFill>
                  <a:srgbClr val="000090"/>
                </a:solidFill>
              </a:rPr>
              <a:t>E</a:t>
            </a:r>
            <a:r>
              <a:rPr lang="en-US" altLang="ja-JP" sz="1400" b="1" i="1" dirty="0">
                <a:solidFill>
                  <a:srgbClr val="000090"/>
                </a:solidFill>
              </a:rPr>
              <a:t>xperiment</a:t>
            </a:r>
            <a:r>
              <a:rPr lang="ja-JP" altLang="en-US" sz="1400" b="1" dirty="0">
                <a:solidFill>
                  <a:srgbClr val="000090"/>
                </a:solidFill>
              </a:rPr>
              <a:t>”</a:t>
            </a:r>
            <a:r>
              <a:rPr lang="en-US" altLang="ja-JP" sz="1400" b="1" dirty="0">
                <a:solidFill>
                  <a:srgbClr val="000090"/>
                </a:solidFill>
              </a:rPr>
              <a:t> – </a:t>
            </a:r>
          </a:p>
          <a:p>
            <a:pPr>
              <a:lnSpc>
                <a:spcPct val="110000"/>
              </a:lnSpc>
              <a:spcBef>
                <a:spcPct val="40000"/>
              </a:spcBef>
            </a:pPr>
            <a:r>
              <a:rPr lang="en-US" sz="1400" b="1" dirty="0">
                <a:solidFill>
                  <a:srgbClr val="000090"/>
                </a:solidFill>
              </a:rPr>
              <a:t>		</a:t>
            </a:r>
            <a:r>
              <a:rPr lang="en-US" sz="1400" b="1" dirty="0">
                <a:solidFill>
                  <a:srgbClr val="000090"/>
                </a:solidFill>
                <a:effectLst>
                  <a:outerShdw blurRad="38100" dist="38100" dir="2700000" algn="tl">
                    <a:srgbClr val="C0C0C0"/>
                  </a:outerShdw>
                </a:effectLst>
              </a:rPr>
              <a:t>LHC - Large Hadron Collider, CERN, Geneva</a:t>
            </a:r>
          </a:p>
          <a:p>
            <a:pPr>
              <a:spcBef>
                <a:spcPct val="40000"/>
              </a:spcBef>
            </a:pPr>
            <a:r>
              <a:rPr lang="en-US" sz="1400" b="1" dirty="0" smtClean="0">
                <a:solidFill>
                  <a:srgbClr val="000090"/>
                </a:solidFill>
                <a:effectLst>
                  <a:outerShdw blurRad="38100" dist="38100" dir="2700000" algn="tl">
                    <a:srgbClr val="C0C0C0"/>
                  </a:outerShdw>
                </a:effectLst>
              </a:rPr>
              <a:t>3. </a:t>
            </a:r>
            <a:r>
              <a:rPr lang="en-US" sz="1400" b="1" i="1" dirty="0" smtClean="0">
                <a:solidFill>
                  <a:srgbClr val="000090"/>
                </a:solidFill>
                <a:effectLst>
                  <a:outerShdw blurRad="38100" dist="38100" dir="2700000" algn="tl">
                    <a:srgbClr val="C0C0C0"/>
                  </a:outerShdw>
                </a:effectLst>
              </a:rPr>
              <a:t>FAIR</a:t>
            </a:r>
            <a:r>
              <a:rPr lang="en-US" sz="1400" b="1" dirty="0" smtClean="0">
                <a:solidFill>
                  <a:srgbClr val="000090"/>
                </a:solidFill>
                <a:effectLst>
                  <a:outerShdw blurRad="38100" dist="38100" dir="2700000" algn="tl">
                    <a:srgbClr val="C0C0C0"/>
                  </a:outerShdw>
                </a:effectLst>
              </a:rPr>
              <a:t> </a:t>
            </a:r>
            <a:r>
              <a:rPr lang="en-US" sz="1400" b="1" dirty="0">
                <a:solidFill>
                  <a:srgbClr val="000090"/>
                </a:solidFill>
                <a:effectLst>
                  <a:outerShdw blurRad="38100" dist="38100" dir="2700000" algn="tl">
                    <a:srgbClr val="C0C0C0"/>
                  </a:outerShdw>
                </a:effectLst>
              </a:rPr>
              <a:t>- GSI, Darmstadt:</a:t>
            </a:r>
          </a:p>
          <a:p>
            <a:pPr>
              <a:spcBef>
                <a:spcPct val="40000"/>
              </a:spcBef>
            </a:pPr>
            <a:r>
              <a:rPr lang="en-US" sz="1400" b="1" dirty="0">
                <a:solidFill>
                  <a:srgbClr val="000090"/>
                </a:solidFill>
                <a:effectLst>
                  <a:outerShdw blurRad="38100" dist="38100" dir="2700000" algn="tl">
                    <a:srgbClr val="C0C0C0"/>
                  </a:outerShdw>
                </a:effectLst>
              </a:rPr>
              <a:t>		a) - NUSTAR - </a:t>
            </a:r>
            <a:r>
              <a:rPr lang="en-US" sz="1400" b="1" dirty="0">
                <a:solidFill>
                  <a:srgbClr val="000090"/>
                </a:solidFill>
                <a:effectLst>
                  <a:outerShdw blurRad="38100" dist="38100" dir="2700000" algn="tl">
                    <a:srgbClr val="C0C0C0"/>
                  </a:outerShdw>
                </a:effectLst>
                <a:latin typeface="Tahoma" pitchFamily="34" charset="0"/>
              </a:rPr>
              <a:t>R</a:t>
            </a:r>
            <a:r>
              <a:rPr lang="en-US" sz="1400" b="1" baseline="30000" dirty="0">
                <a:solidFill>
                  <a:srgbClr val="000090"/>
                </a:solidFill>
                <a:effectLst>
                  <a:outerShdw blurRad="38100" dist="38100" dir="2700000" algn="tl">
                    <a:srgbClr val="C0C0C0"/>
                  </a:outerShdw>
                </a:effectLst>
                <a:latin typeface="Tahoma" pitchFamily="34" charset="0"/>
              </a:rPr>
              <a:t>3</a:t>
            </a:r>
            <a:r>
              <a:rPr lang="en-US" sz="1400" b="1" dirty="0">
                <a:solidFill>
                  <a:srgbClr val="000090"/>
                </a:solidFill>
                <a:effectLst>
                  <a:outerShdw blurRad="38100" dist="38100" dir="2700000" algn="tl">
                    <a:srgbClr val="C0C0C0"/>
                  </a:outerShdw>
                </a:effectLst>
                <a:latin typeface="Tahoma" pitchFamily="34" charset="0"/>
              </a:rPr>
              <a:t>B</a:t>
            </a:r>
            <a:r>
              <a:rPr lang="en-US" sz="1400" b="1" dirty="0">
                <a:solidFill>
                  <a:srgbClr val="000090"/>
                </a:solidFill>
                <a:effectLst>
                  <a:outerShdw blurRad="38100" dist="38100" dir="2700000" algn="tl">
                    <a:srgbClr val="C0C0C0"/>
                  </a:outerShdw>
                </a:effectLst>
              </a:rPr>
              <a:t> – </a:t>
            </a:r>
            <a:r>
              <a:rPr lang="ja-JP" altLang="en-US" sz="1400" b="1" dirty="0">
                <a:solidFill>
                  <a:srgbClr val="000090"/>
                </a:solidFill>
                <a:effectLst>
                  <a:outerShdw blurRad="38100" dist="38100" dir="2700000" algn="tl">
                    <a:srgbClr val="C0C0C0"/>
                  </a:outerShdw>
                </a:effectLst>
              </a:rPr>
              <a:t>“</a:t>
            </a:r>
            <a:r>
              <a:rPr lang="en-US" altLang="ja-JP" sz="1400" b="1" i="1" u="sng" dirty="0">
                <a:solidFill>
                  <a:srgbClr val="000090"/>
                </a:solidFill>
                <a:effectLst>
                  <a:outerShdw blurRad="38100" dist="38100" dir="2700000" algn="tl">
                    <a:srgbClr val="C0C0C0"/>
                  </a:outerShdw>
                </a:effectLst>
              </a:rPr>
              <a:t>R</a:t>
            </a:r>
            <a:r>
              <a:rPr lang="en-US" altLang="ja-JP" sz="1400" b="1" i="1" dirty="0">
                <a:solidFill>
                  <a:srgbClr val="000090"/>
                </a:solidFill>
                <a:effectLst>
                  <a:outerShdw blurRad="38100" dist="38100" dir="2700000" algn="tl">
                    <a:srgbClr val="C0C0C0"/>
                  </a:outerShdw>
                </a:effectLst>
              </a:rPr>
              <a:t>eactions with </a:t>
            </a:r>
            <a:r>
              <a:rPr lang="en-US" altLang="ja-JP" sz="1400" b="1" i="1" u="sng" dirty="0">
                <a:solidFill>
                  <a:srgbClr val="000090"/>
                </a:solidFill>
                <a:effectLst>
                  <a:outerShdw blurRad="38100" dist="38100" dir="2700000" algn="tl">
                    <a:srgbClr val="C0C0C0"/>
                  </a:outerShdw>
                </a:effectLst>
              </a:rPr>
              <a:t>R</a:t>
            </a:r>
            <a:r>
              <a:rPr lang="en-US" altLang="ja-JP" sz="1400" b="1" i="1" dirty="0">
                <a:solidFill>
                  <a:srgbClr val="000090"/>
                </a:solidFill>
                <a:effectLst>
                  <a:outerShdw blurRad="38100" dist="38100" dir="2700000" algn="tl">
                    <a:srgbClr val="C0C0C0"/>
                  </a:outerShdw>
                </a:effectLst>
              </a:rPr>
              <a:t>elativistic </a:t>
            </a:r>
            <a:r>
              <a:rPr lang="en-US" altLang="ja-JP" sz="1400" b="1" i="1" u="sng" dirty="0">
                <a:solidFill>
                  <a:srgbClr val="000090"/>
                </a:solidFill>
                <a:effectLst>
                  <a:outerShdw blurRad="38100" dist="38100" dir="2700000" algn="tl">
                    <a:srgbClr val="C0C0C0"/>
                  </a:outerShdw>
                </a:effectLst>
              </a:rPr>
              <a:t>R</a:t>
            </a:r>
            <a:r>
              <a:rPr lang="en-US" altLang="ja-JP" sz="1400" b="1" i="1" dirty="0">
                <a:solidFill>
                  <a:srgbClr val="000090"/>
                </a:solidFill>
                <a:effectLst>
                  <a:outerShdw blurRad="38100" dist="38100" dir="2700000" algn="tl">
                    <a:srgbClr val="C0C0C0"/>
                  </a:outerShdw>
                </a:effectLst>
              </a:rPr>
              <a:t>adioactive </a:t>
            </a:r>
            <a:r>
              <a:rPr lang="en-US" altLang="ja-JP" sz="1400" b="1" i="1" dirty="0" smtClean="0">
                <a:solidFill>
                  <a:srgbClr val="000090"/>
                </a:solidFill>
                <a:effectLst>
                  <a:outerShdw blurRad="38100" dist="38100" dir="2700000" algn="tl">
                    <a:srgbClr val="C0C0C0"/>
                  </a:outerShdw>
                </a:effectLst>
              </a:rPr>
              <a:t> </a:t>
            </a:r>
            <a:r>
              <a:rPr lang="en-US" altLang="ja-JP" sz="1400" b="1" i="1" u="sng" dirty="0" smtClean="0">
                <a:solidFill>
                  <a:srgbClr val="000090"/>
                </a:solidFill>
                <a:effectLst>
                  <a:outerShdw blurRad="38100" dist="38100" dir="2700000" algn="tl">
                    <a:srgbClr val="C0C0C0"/>
                  </a:outerShdw>
                </a:effectLst>
              </a:rPr>
              <a:t>B</a:t>
            </a:r>
            <a:r>
              <a:rPr lang="en-US" altLang="ja-JP" sz="1400" b="1" i="1" dirty="0" smtClean="0">
                <a:solidFill>
                  <a:srgbClr val="000090"/>
                </a:solidFill>
                <a:effectLst>
                  <a:outerShdw blurRad="38100" dist="38100" dir="2700000" algn="tl">
                    <a:srgbClr val="C0C0C0"/>
                  </a:outerShdw>
                </a:effectLst>
              </a:rPr>
              <a:t>eams</a:t>
            </a:r>
            <a:r>
              <a:rPr lang="ja-JP" altLang="en-US" sz="1400" b="1" dirty="0">
                <a:solidFill>
                  <a:srgbClr val="000090"/>
                </a:solidFill>
                <a:effectLst>
                  <a:outerShdw blurRad="38100" dist="38100" dir="2700000" algn="tl">
                    <a:srgbClr val="C0C0C0"/>
                  </a:outerShdw>
                </a:effectLst>
              </a:rPr>
              <a:t>”</a:t>
            </a:r>
            <a:r>
              <a:rPr lang="en-US" altLang="ja-JP" sz="1400" dirty="0">
                <a:solidFill>
                  <a:srgbClr val="000090"/>
                </a:solidFill>
              </a:rPr>
              <a:t> </a:t>
            </a:r>
          </a:p>
          <a:p>
            <a:pPr>
              <a:spcBef>
                <a:spcPct val="40000"/>
              </a:spcBef>
            </a:pPr>
            <a:r>
              <a:rPr lang="en-US" sz="1400" b="1" dirty="0" smtClean="0">
                <a:solidFill>
                  <a:srgbClr val="000090"/>
                </a:solidFill>
                <a:effectLst>
                  <a:outerShdw blurRad="38100" dist="38100" dir="2700000" algn="tl">
                    <a:srgbClr val="C0C0C0"/>
                  </a:outerShdw>
                </a:effectLst>
                <a:latin typeface="Tahoma" pitchFamily="34" charset="0"/>
              </a:rPr>
              <a:t>4. SLIM </a:t>
            </a:r>
            <a:r>
              <a:rPr lang="en-US" sz="1400" dirty="0" smtClean="0">
                <a:solidFill>
                  <a:srgbClr val="000090"/>
                </a:solidFill>
                <a:effectLst>
                  <a:outerShdw blurRad="38100" dist="38100" dir="2700000" algn="tl">
                    <a:srgbClr val="C0C0C0"/>
                  </a:outerShdw>
                </a:effectLst>
                <a:latin typeface="Tahoma" pitchFamily="34" charset="0"/>
              </a:rPr>
              <a:t> </a:t>
            </a:r>
            <a:r>
              <a:rPr lang="en-US" sz="1400" dirty="0">
                <a:solidFill>
                  <a:srgbClr val="000090"/>
                </a:solidFill>
                <a:latin typeface="Tahoma" pitchFamily="34" charset="0"/>
              </a:rPr>
              <a:t>- </a:t>
            </a:r>
            <a:r>
              <a:rPr lang="ja-JP" altLang="en-US" sz="1400" b="1" dirty="0">
                <a:solidFill>
                  <a:srgbClr val="000090"/>
                </a:solidFill>
              </a:rPr>
              <a:t>“</a:t>
            </a:r>
            <a:r>
              <a:rPr lang="en-US" altLang="ja-JP" sz="1400" b="1" i="1" u="sng" dirty="0">
                <a:solidFill>
                  <a:srgbClr val="000090"/>
                </a:solidFill>
              </a:rPr>
              <a:t>S</a:t>
            </a:r>
            <a:r>
              <a:rPr lang="en-US" altLang="ja-JP" sz="1400" b="1" i="1" dirty="0">
                <a:solidFill>
                  <a:srgbClr val="000090"/>
                </a:solidFill>
              </a:rPr>
              <a:t>earch for </a:t>
            </a:r>
            <a:r>
              <a:rPr lang="en-US" altLang="ja-JP" sz="1400" b="1" i="1" u="sng" dirty="0" err="1">
                <a:solidFill>
                  <a:srgbClr val="000090"/>
                </a:solidFill>
              </a:rPr>
              <a:t>LI</a:t>
            </a:r>
            <a:r>
              <a:rPr lang="en-US" altLang="ja-JP" sz="1400" b="1" i="1" dirty="0" err="1">
                <a:solidFill>
                  <a:srgbClr val="000090"/>
                </a:solidFill>
              </a:rPr>
              <a:t>ght</a:t>
            </a:r>
            <a:r>
              <a:rPr lang="en-US" altLang="ja-JP" sz="1400" b="1" i="1" dirty="0">
                <a:solidFill>
                  <a:srgbClr val="000090"/>
                </a:solidFill>
              </a:rPr>
              <a:t> </a:t>
            </a:r>
            <a:r>
              <a:rPr lang="en-US" altLang="ja-JP" sz="1400" b="1" i="1" u="sng" dirty="0">
                <a:solidFill>
                  <a:srgbClr val="000090"/>
                </a:solidFill>
              </a:rPr>
              <a:t>M</a:t>
            </a:r>
            <a:r>
              <a:rPr lang="en-US" altLang="ja-JP" sz="1400" b="1" i="1" dirty="0">
                <a:solidFill>
                  <a:srgbClr val="000090"/>
                </a:solidFill>
              </a:rPr>
              <a:t>onopoles</a:t>
            </a:r>
            <a:r>
              <a:rPr lang="ja-JP" altLang="en-US" sz="1400" b="1" dirty="0">
                <a:solidFill>
                  <a:srgbClr val="000090"/>
                </a:solidFill>
              </a:rPr>
              <a:t>”</a:t>
            </a:r>
            <a:r>
              <a:rPr lang="en-US" altLang="ja-JP" sz="1400" b="1" dirty="0">
                <a:solidFill>
                  <a:srgbClr val="000090"/>
                </a:solidFill>
              </a:rPr>
              <a:t>, </a:t>
            </a:r>
            <a:r>
              <a:rPr lang="en-US" altLang="ja-JP" sz="1400" b="1" i="1" dirty="0" err="1">
                <a:solidFill>
                  <a:srgbClr val="000090"/>
                </a:solidFill>
              </a:rPr>
              <a:t>Chacaltaya</a:t>
            </a:r>
            <a:r>
              <a:rPr lang="en-US" altLang="ja-JP" sz="1400" b="1" i="1" dirty="0">
                <a:solidFill>
                  <a:srgbClr val="000090"/>
                </a:solidFill>
              </a:rPr>
              <a:t>, Bolivia</a:t>
            </a:r>
          </a:p>
          <a:p>
            <a:pPr>
              <a:lnSpc>
                <a:spcPct val="110000"/>
              </a:lnSpc>
              <a:spcBef>
                <a:spcPct val="40000"/>
              </a:spcBef>
            </a:pPr>
            <a:r>
              <a:rPr lang="en-US" sz="1400" b="1" dirty="0" smtClean="0">
                <a:solidFill>
                  <a:srgbClr val="000090"/>
                </a:solidFill>
                <a:latin typeface="Tahoma" pitchFamily="34" charset="0"/>
              </a:rPr>
              <a:t>5</a:t>
            </a:r>
            <a:r>
              <a:rPr lang="en-US" sz="1400" b="1" i="1" dirty="0" smtClean="0">
                <a:solidFill>
                  <a:srgbClr val="000090"/>
                </a:solidFill>
                <a:latin typeface="Tahoma" pitchFamily="34" charset="0"/>
              </a:rPr>
              <a:t>. </a:t>
            </a:r>
            <a:r>
              <a:rPr lang="en-US" sz="1400" b="1" dirty="0" smtClean="0">
                <a:solidFill>
                  <a:srgbClr val="000090"/>
                </a:solidFill>
                <a:effectLst>
                  <a:outerShdw blurRad="38100" dist="38100" dir="2700000" algn="tl">
                    <a:srgbClr val="C0C0C0"/>
                  </a:outerShdw>
                </a:effectLst>
                <a:latin typeface="Tahoma" pitchFamily="34" charset="0"/>
              </a:rPr>
              <a:t>ANTARES</a:t>
            </a:r>
            <a:r>
              <a:rPr lang="en-US" sz="1400" b="1" i="1" dirty="0" smtClean="0">
                <a:solidFill>
                  <a:srgbClr val="000090"/>
                </a:solidFill>
              </a:rPr>
              <a:t> </a:t>
            </a:r>
            <a:r>
              <a:rPr lang="en-US" sz="1400" b="1" i="1" dirty="0">
                <a:solidFill>
                  <a:srgbClr val="000090"/>
                </a:solidFill>
              </a:rPr>
              <a:t>– </a:t>
            </a:r>
            <a:r>
              <a:rPr lang="ja-JP" altLang="en-US" sz="1400" b="1" i="1" dirty="0">
                <a:solidFill>
                  <a:srgbClr val="000090"/>
                </a:solidFill>
              </a:rPr>
              <a:t>“</a:t>
            </a:r>
            <a:r>
              <a:rPr lang="en-US" altLang="ja-JP" sz="1400" b="1" i="1" u="sng" dirty="0">
                <a:solidFill>
                  <a:srgbClr val="000090"/>
                </a:solidFill>
              </a:rPr>
              <a:t>A</a:t>
            </a:r>
            <a:r>
              <a:rPr lang="en-US" altLang="ja-JP" sz="1400" b="1" i="1" dirty="0">
                <a:solidFill>
                  <a:srgbClr val="000090"/>
                </a:solidFill>
              </a:rPr>
              <a:t>stronomy with a </a:t>
            </a:r>
            <a:r>
              <a:rPr lang="en-US" altLang="ja-JP" sz="1400" b="1" i="1" u="sng" dirty="0">
                <a:solidFill>
                  <a:srgbClr val="000090"/>
                </a:solidFill>
              </a:rPr>
              <a:t>N</a:t>
            </a:r>
            <a:r>
              <a:rPr lang="en-US" altLang="ja-JP" sz="1400" b="1" i="1" dirty="0">
                <a:solidFill>
                  <a:srgbClr val="000090"/>
                </a:solidFill>
              </a:rPr>
              <a:t>eutrino </a:t>
            </a:r>
            <a:r>
              <a:rPr lang="en-US" altLang="ja-JP" sz="1400" b="1" i="1" u="sng" dirty="0">
                <a:solidFill>
                  <a:srgbClr val="000090"/>
                </a:solidFill>
              </a:rPr>
              <a:t>T</a:t>
            </a:r>
            <a:r>
              <a:rPr lang="en-US" altLang="ja-JP" sz="1400" b="1" i="1" dirty="0">
                <a:solidFill>
                  <a:srgbClr val="000090"/>
                </a:solidFill>
              </a:rPr>
              <a:t>elescope and </a:t>
            </a:r>
            <a:r>
              <a:rPr lang="en-US" altLang="ja-JP" sz="1400" b="1" i="1" u="sng" dirty="0">
                <a:solidFill>
                  <a:srgbClr val="000090"/>
                </a:solidFill>
              </a:rPr>
              <a:t>A</a:t>
            </a:r>
            <a:r>
              <a:rPr lang="en-US" altLang="ja-JP" sz="1400" b="1" i="1" dirty="0">
                <a:solidFill>
                  <a:srgbClr val="000090"/>
                </a:solidFill>
              </a:rPr>
              <a:t>byss 	environmental </a:t>
            </a:r>
            <a:r>
              <a:rPr lang="en-US" altLang="ja-JP" sz="1400" b="1" i="1" u="sng" dirty="0" err="1">
                <a:solidFill>
                  <a:srgbClr val="000090"/>
                </a:solidFill>
              </a:rPr>
              <a:t>RES</a:t>
            </a:r>
            <a:r>
              <a:rPr lang="en-US" altLang="ja-JP" sz="1400" b="1" i="1" dirty="0" err="1">
                <a:solidFill>
                  <a:srgbClr val="000090"/>
                </a:solidFill>
              </a:rPr>
              <a:t>earch</a:t>
            </a:r>
            <a:r>
              <a:rPr lang="ja-JP" altLang="en-US" sz="1400" b="1" i="1" dirty="0">
                <a:solidFill>
                  <a:srgbClr val="000090"/>
                </a:solidFill>
              </a:rPr>
              <a:t>”</a:t>
            </a:r>
            <a:r>
              <a:rPr lang="en-US" altLang="ja-JP" sz="1400" b="1" i="1" dirty="0">
                <a:solidFill>
                  <a:srgbClr val="000090"/>
                </a:solidFill>
              </a:rPr>
              <a:t>, Mediterranean See</a:t>
            </a:r>
          </a:p>
          <a:p>
            <a:pPr>
              <a:lnSpc>
                <a:spcPct val="110000"/>
              </a:lnSpc>
              <a:spcBef>
                <a:spcPct val="40000"/>
              </a:spcBef>
            </a:pPr>
            <a:r>
              <a:rPr lang="en-US" sz="1400" b="1" dirty="0" smtClean="0">
                <a:solidFill>
                  <a:srgbClr val="000090"/>
                </a:solidFill>
                <a:effectLst>
                  <a:outerShdw blurRad="38100" dist="38100" dir="2700000" algn="tl">
                    <a:srgbClr val="C0C0C0"/>
                  </a:outerShdw>
                </a:effectLst>
                <a:latin typeface="Tahoma" pitchFamily="34" charset="0"/>
              </a:rPr>
              <a:t>6</a:t>
            </a:r>
            <a:r>
              <a:rPr lang="en-US" sz="1400" b="1" i="1" dirty="0" smtClean="0">
                <a:solidFill>
                  <a:srgbClr val="000090"/>
                </a:solidFill>
              </a:rPr>
              <a:t>. </a:t>
            </a:r>
            <a:r>
              <a:rPr lang="en-US" sz="1400" b="1" dirty="0" smtClean="0">
                <a:solidFill>
                  <a:srgbClr val="000090"/>
                </a:solidFill>
                <a:effectLst>
                  <a:outerShdw blurRad="38100" dist="38100" dir="2700000" algn="tl">
                    <a:srgbClr val="C0C0C0"/>
                  </a:outerShdw>
                </a:effectLst>
              </a:rPr>
              <a:t>Km3Net</a:t>
            </a:r>
            <a:r>
              <a:rPr lang="en-US" sz="1400" b="1" dirty="0" smtClean="0">
                <a:solidFill>
                  <a:srgbClr val="000090"/>
                </a:solidFill>
              </a:rPr>
              <a:t> </a:t>
            </a:r>
            <a:r>
              <a:rPr lang="en-US" sz="1400" b="1" i="1" dirty="0">
                <a:solidFill>
                  <a:srgbClr val="000090"/>
                </a:solidFill>
              </a:rPr>
              <a:t>– ESFRI</a:t>
            </a:r>
          </a:p>
          <a:p>
            <a:pPr>
              <a:lnSpc>
                <a:spcPct val="110000"/>
              </a:lnSpc>
              <a:spcBef>
                <a:spcPct val="40000"/>
              </a:spcBef>
            </a:pPr>
            <a:r>
              <a:rPr lang="en-US" sz="1400" b="1" dirty="0" smtClean="0">
                <a:solidFill>
                  <a:srgbClr val="000090"/>
                </a:solidFill>
              </a:rPr>
              <a:t>7. </a:t>
            </a:r>
            <a:r>
              <a:rPr lang="en-US" sz="1400" b="1" dirty="0" err="1" smtClean="0">
                <a:solidFill>
                  <a:srgbClr val="000090"/>
                </a:solidFill>
                <a:effectLst>
                  <a:outerShdw blurRad="38100" dist="38100" dir="2700000" algn="tl">
                    <a:srgbClr val="C0C0C0"/>
                  </a:outerShdw>
                </a:effectLst>
                <a:latin typeface="Tahoma" pitchFamily="34" charset="0"/>
              </a:rPr>
              <a:t>MoEDAL</a:t>
            </a:r>
            <a:r>
              <a:rPr lang="en-US" sz="1400" b="1" dirty="0" smtClean="0">
                <a:solidFill>
                  <a:srgbClr val="000090"/>
                </a:solidFill>
                <a:effectLst>
                  <a:outerShdw blurRad="38100" dist="38100" dir="2700000" algn="tl">
                    <a:srgbClr val="C0C0C0"/>
                  </a:outerShdw>
                </a:effectLst>
                <a:latin typeface="Tahoma" pitchFamily="34" charset="0"/>
              </a:rPr>
              <a:t> </a:t>
            </a:r>
            <a:r>
              <a:rPr lang="en-US" sz="1400" b="1" dirty="0">
                <a:solidFill>
                  <a:srgbClr val="000090"/>
                </a:solidFill>
                <a:effectLst>
                  <a:outerShdw blurRad="38100" dist="38100" dir="2700000" algn="tl">
                    <a:srgbClr val="C0C0C0"/>
                  </a:outerShdw>
                </a:effectLst>
                <a:latin typeface="Tahoma" pitchFamily="34" charset="0"/>
              </a:rPr>
              <a:t>– </a:t>
            </a:r>
            <a:r>
              <a:rPr lang="en-US" sz="1400" b="1" dirty="0" smtClean="0">
                <a:solidFill>
                  <a:srgbClr val="000090"/>
                </a:solidFill>
                <a:effectLst>
                  <a:outerShdw blurRad="38100" dist="38100" dir="2700000" algn="tl">
                    <a:srgbClr val="C0C0C0"/>
                  </a:outerShdw>
                </a:effectLst>
                <a:latin typeface="Tahoma" pitchFamily="34" charset="0"/>
              </a:rPr>
              <a:t>CERN</a:t>
            </a:r>
          </a:p>
          <a:p>
            <a:pPr>
              <a:lnSpc>
                <a:spcPct val="110000"/>
              </a:lnSpc>
              <a:spcBef>
                <a:spcPct val="40000"/>
              </a:spcBef>
            </a:pPr>
            <a:r>
              <a:rPr lang="en-US" sz="1400" b="1" dirty="0" smtClean="0">
                <a:solidFill>
                  <a:srgbClr val="000090"/>
                </a:solidFill>
                <a:effectLst>
                  <a:outerShdw blurRad="38100" dist="38100" dir="2700000" algn="tl">
                    <a:srgbClr val="C0C0C0"/>
                  </a:outerShdw>
                </a:effectLst>
                <a:latin typeface="Tahoma" pitchFamily="34" charset="0"/>
              </a:rPr>
              <a:t>8. Pierre Auger Observatory</a:t>
            </a:r>
          </a:p>
          <a:p>
            <a:pPr>
              <a:lnSpc>
                <a:spcPct val="110000"/>
              </a:lnSpc>
              <a:spcBef>
                <a:spcPct val="40000"/>
              </a:spcBef>
            </a:pPr>
            <a:r>
              <a:rPr lang="en-US" sz="1400" b="1" dirty="0" smtClean="0">
                <a:solidFill>
                  <a:srgbClr val="000090"/>
                </a:solidFill>
                <a:effectLst>
                  <a:outerShdw blurRad="38100" dist="38100" dir="2700000" algn="tl">
                    <a:srgbClr val="C0C0C0"/>
                  </a:outerShdw>
                </a:effectLst>
                <a:latin typeface="Tahoma" pitchFamily="34" charset="0"/>
              </a:rPr>
              <a:t>9. International Linear Collider -FCAL</a:t>
            </a:r>
            <a:endParaRPr lang="en-US" sz="1400" b="1" dirty="0">
              <a:solidFill>
                <a:srgbClr val="000090"/>
              </a:solidFill>
              <a:latin typeface="Tahoma" pitchFamily="34" charset="0"/>
            </a:endParaRPr>
          </a:p>
        </p:txBody>
      </p:sp>
      <p:sp>
        <p:nvSpPr>
          <p:cNvPr id="474115" name="Text Box 3"/>
          <p:cNvSpPr txBox="1">
            <a:spLocks noChangeArrowheads="1"/>
          </p:cNvSpPr>
          <p:nvPr/>
        </p:nvSpPr>
        <p:spPr bwMode="auto">
          <a:xfrm>
            <a:off x="1447800" y="0"/>
            <a:ext cx="6324600" cy="584775"/>
          </a:xfrm>
          <a:prstGeom prst="rect">
            <a:avLst/>
          </a:prstGeom>
          <a:noFill/>
          <a:ln w="9525">
            <a:noFill/>
            <a:miter lim="800000"/>
            <a:headEnd/>
            <a:tailEnd/>
          </a:ln>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US" sz="3200" b="1">
                <a:solidFill>
                  <a:srgbClr val="000090"/>
                </a:solidFill>
                <a:effectLst>
                  <a:outerShdw blurRad="38100" dist="38100" dir="2700000" algn="tl">
                    <a:srgbClr val="C0C0C0"/>
                  </a:outerShdw>
                </a:effectLst>
                <a:latin typeface="Tahoma" pitchFamily="34" charset="0"/>
              </a:rPr>
              <a:t>On-ground experiments</a:t>
            </a:r>
          </a:p>
        </p:txBody>
      </p:sp>
    </p:spTree>
    <p:extLst>
      <p:ext uri="{BB962C8B-B14F-4D97-AF65-F5344CB8AC3E}">
        <p14:creationId xmlns:p14="http://schemas.microsoft.com/office/powerpoint/2010/main" val="415783019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74114"/>
                                        </p:tgtEl>
                                        <p:attrNameLst>
                                          <p:attrName>style.visibility</p:attrName>
                                        </p:attrNameLst>
                                      </p:cBhvr>
                                      <p:to>
                                        <p:strVal val="visible"/>
                                      </p:to>
                                    </p:set>
                                    <p:animEffect transition="in" filter="box(in)">
                                      <p:cBhvr>
                                        <p:cTn id="7" dur="500"/>
                                        <p:tgtEl>
                                          <p:spTgt spid="474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3D71605-6715-4789-A600-960E94852F21}" type="slidenum">
              <a:rPr lang="en-US" sz="1200">
                <a:latin typeface="Times New Roman" pitchFamily="18" charset="0"/>
              </a:rPr>
              <a:pPr/>
              <a:t>25</a:t>
            </a:fld>
            <a:endParaRPr lang="en-US" sz="1200">
              <a:latin typeface="Times New Roman" pitchFamily="18" charset="0"/>
            </a:endParaRPr>
          </a:p>
        </p:txBody>
      </p:sp>
      <p:sp>
        <p:nvSpPr>
          <p:cNvPr id="486402" name="Text Box 2"/>
          <p:cNvSpPr txBox="1">
            <a:spLocks noChangeArrowheads="1"/>
          </p:cNvSpPr>
          <p:nvPr/>
        </p:nvSpPr>
        <p:spPr bwMode="auto">
          <a:xfrm>
            <a:off x="0" y="857251"/>
            <a:ext cx="9144000" cy="1169551"/>
          </a:xfrm>
          <a:prstGeom prst="rect">
            <a:avLst/>
          </a:prstGeom>
          <a:noFill/>
          <a:ln w="9525">
            <a:noFill/>
            <a:miter lim="800000"/>
            <a:headEnd/>
            <a:tailEnd/>
          </a:ln>
          <a:effectLst/>
        </p:spPr>
        <p:txBody>
          <a:bodyPr>
            <a:spAutoFit/>
          </a:bodyPr>
          <a:lstStyle/>
          <a:p>
            <a:pPr algn="ctr">
              <a:spcBef>
                <a:spcPct val="50000"/>
              </a:spcBef>
              <a:defRPr/>
            </a:pPr>
            <a:r>
              <a:rPr lang="en-GB" altLang="en-GB" sz="2800" b="1" dirty="0">
                <a:solidFill>
                  <a:srgbClr val="000090"/>
                </a:solidFill>
                <a:effectLst>
                  <a:outerShdw blurRad="38100" dist="38100" dir="2700000" algn="tl">
                    <a:srgbClr val="000000"/>
                  </a:outerShdw>
                </a:effectLst>
                <a:latin typeface="Tahoma" pitchFamily="34" charset="0"/>
                <a:ea typeface="+mn-ea"/>
              </a:rPr>
              <a:t>Cosmic Vision</a:t>
            </a:r>
          </a:p>
          <a:p>
            <a:pPr algn="ctr">
              <a:spcBef>
                <a:spcPct val="50000"/>
              </a:spcBef>
              <a:defRPr/>
            </a:pPr>
            <a:r>
              <a:rPr lang="en-GB" sz="2800" b="1" dirty="0">
                <a:solidFill>
                  <a:srgbClr val="000090"/>
                </a:solidFill>
                <a:effectLst>
                  <a:outerShdw blurRad="38100" dist="38100" dir="2700000" algn="tl">
                    <a:srgbClr val="000000"/>
                  </a:outerShdw>
                </a:effectLst>
                <a:latin typeface="Tahoma" pitchFamily="34" charset="0"/>
                <a:ea typeface="+mn-ea"/>
              </a:rPr>
              <a:t>2015 - 2025</a:t>
            </a:r>
            <a:endParaRPr lang="en-US" sz="2800" b="1" dirty="0">
              <a:solidFill>
                <a:srgbClr val="000090"/>
              </a:solidFill>
              <a:effectLst>
                <a:outerShdw blurRad="38100" dist="38100" dir="2700000" algn="tl">
                  <a:srgbClr val="000000"/>
                </a:outerShdw>
              </a:effectLst>
              <a:latin typeface="Tahoma" pitchFamily="34" charset="0"/>
              <a:ea typeface="+mn-ea"/>
            </a:endParaRPr>
          </a:p>
        </p:txBody>
      </p:sp>
      <p:pic>
        <p:nvPicPr>
          <p:cNvPr id="532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1" y="228601"/>
            <a:ext cx="1704975" cy="56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6404" name="Text Box 4"/>
          <p:cNvSpPr txBox="1">
            <a:spLocks noChangeArrowheads="1"/>
          </p:cNvSpPr>
          <p:nvPr/>
        </p:nvSpPr>
        <p:spPr bwMode="auto">
          <a:xfrm>
            <a:off x="381000" y="1943100"/>
            <a:ext cx="8763000" cy="3302443"/>
          </a:xfrm>
          <a:prstGeom prst="rect">
            <a:avLst/>
          </a:prstGeom>
          <a:noFill/>
          <a:ln w="9525">
            <a:noFill/>
            <a:miter lim="800000"/>
            <a:headEnd/>
            <a:tailEnd/>
          </a:ln>
          <a:effectLst/>
        </p:spPr>
        <p:txBody>
          <a:bodyPr>
            <a:spAutoFit/>
          </a:bodyPr>
          <a:lstStyle/>
          <a:p>
            <a:pPr marL="457200" indent="-457200">
              <a:lnSpc>
                <a:spcPct val="110000"/>
              </a:lnSpc>
              <a:spcBef>
                <a:spcPct val="50000"/>
              </a:spcBef>
              <a:defRPr/>
            </a:pPr>
            <a:r>
              <a:rPr lang="en-US" b="1" u="sng" dirty="0">
                <a:solidFill>
                  <a:srgbClr val="000090"/>
                </a:solidFill>
                <a:effectLst>
                  <a:outerShdw blurRad="38100" dist="38100" dir="2700000" algn="tl">
                    <a:srgbClr val="000000"/>
                  </a:outerShdw>
                </a:effectLst>
                <a:latin typeface="Tahoma" pitchFamily="34" charset="0"/>
                <a:ea typeface="+mn-ea"/>
              </a:rPr>
              <a:t>ISS Collaborations</a:t>
            </a:r>
          </a:p>
          <a:p>
            <a:pPr marL="457200" indent="-457200">
              <a:lnSpc>
                <a:spcPct val="110000"/>
              </a:lnSpc>
              <a:spcBef>
                <a:spcPct val="50000"/>
              </a:spcBef>
              <a:buFontTx/>
              <a:buChar char="-"/>
              <a:defRPr/>
            </a:pPr>
            <a:r>
              <a:rPr lang="en-US" sz="1600" b="1" dirty="0">
                <a:solidFill>
                  <a:srgbClr val="000090"/>
                </a:solidFill>
                <a:effectLst>
                  <a:outerShdw blurRad="38100" dist="38100" dir="2700000" algn="tl">
                    <a:srgbClr val="000000"/>
                  </a:outerShdw>
                </a:effectLst>
                <a:latin typeface="Tahoma" pitchFamily="34" charset="0"/>
                <a:ea typeface="+mn-ea"/>
              </a:rPr>
              <a:t>EUCLID</a:t>
            </a:r>
            <a:r>
              <a:rPr lang="en-US" b="1" dirty="0">
                <a:solidFill>
                  <a:srgbClr val="000090"/>
                </a:solidFill>
                <a:effectLst>
                  <a:outerShdw blurRad="38100" dist="38100" dir="2700000" algn="tl">
                    <a:srgbClr val="000000"/>
                  </a:outerShdw>
                </a:effectLst>
                <a:latin typeface="Tahoma" pitchFamily="34" charset="0"/>
                <a:ea typeface="+mn-ea"/>
              </a:rPr>
              <a:t> Mission (SPACE + DUNE)</a:t>
            </a:r>
          </a:p>
          <a:p>
            <a:pPr marL="457200" indent="-457200">
              <a:lnSpc>
                <a:spcPct val="110000"/>
              </a:lnSpc>
              <a:spcBef>
                <a:spcPct val="50000"/>
              </a:spcBef>
              <a:buFontTx/>
              <a:buChar char="-"/>
              <a:defRPr/>
            </a:pPr>
            <a:r>
              <a:rPr lang="en-US" b="1" dirty="0">
                <a:solidFill>
                  <a:srgbClr val="000090"/>
                </a:solidFill>
                <a:effectLst>
                  <a:outerShdw blurRad="38100" dist="38100" dir="2700000" algn="tl">
                    <a:srgbClr val="000000"/>
                  </a:outerShdw>
                </a:effectLst>
                <a:latin typeface="Tahoma" pitchFamily="34" charset="0"/>
                <a:ea typeface="+mn-ea"/>
              </a:rPr>
              <a:t>Cross-Scale Mission</a:t>
            </a:r>
            <a:r>
              <a:rPr lang="en-US" sz="1600" b="1" dirty="0">
                <a:solidFill>
                  <a:srgbClr val="000090"/>
                </a:solidFill>
                <a:latin typeface="Tahoma" pitchFamily="34" charset="0"/>
                <a:ea typeface="+mn-ea"/>
              </a:rPr>
              <a:t>: Multi-scale Coupling in Space Plasmas </a:t>
            </a:r>
          </a:p>
          <a:p>
            <a:pPr marL="1371600" lvl="2" indent="-457200">
              <a:lnSpc>
                <a:spcPct val="110000"/>
              </a:lnSpc>
              <a:spcBef>
                <a:spcPct val="50000"/>
              </a:spcBef>
              <a:defRPr/>
            </a:pPr>
            <a:r>
              <a:rPr lang="en-US" sz="1600" b="1" dirty="0">
                <a:solidFill>
                  <a:srgbClr val="000090"/>
                </a:solidFill>
                <a:latin typeface="Tahoma" pitchFamily="34" charset="0"/>
                <a:ea typeface="+mn-ea"/>
              </a:rPr>
              <a:t>1. Cross-Scale Magnetometer </a:t>
            </a:r>
          </a:p>
          <a:p>
            <a:pPr marL="1371600" lvl="2" indent="-457200">
              <a:lnSpc>
                <a:spcPct val="110000"/>
              </a:lnSpc>
              <a:spcBef>
                <a:spcPct val="50000"/>
              </a:spcBef>
              <a:defRPr/>
            </a:pPr>
            <a:r>
              <a:rPr lang="en-US" sz="1600" b="1" dirty="0">
                <a:solidFill>
                  <a:srgbClr val="000090"/>
                </a:solidFill>
                <a:latin typeface="Tahoma" pitchFamily="34" charset="0"/>
                <a:ea typeface="+mn-ea"/>
              </a:rPr>
              <a:t>2. Studies for Cross-Scale Ion Instruments </a:t>
            </a:r>
          </a:p>
          <a:p>
            <a:pPr marL="1371600" lvl="2" indent="-457200">
              <a:lnSpc>
                <a:spcPct val="110000"/>
              </a:lnSpc>
              <a:spcBef>
                <a:spcPct val="50000"/>
              </a:spcBef>
              <a:defRPr/>
            </a:pPr>
            <a:r>
              <a:rPr lang="en-US" sz="1600" b="1" dirty="0">
                <a:solidFill>
                  <a:srgbClr val="000090"/>
                </a:solidFill>
                <a:latin typeface="Tahoma" pitchFamily="34" charset="0"/>
                <a:ea typeface="+mn-ea"/>
              </a:rPr>
              <a:t>3. Studies for Cross-Scale Electron Instruments </a:t>
            </a:r>
          </a:p>
          <a:p>
            <a:pPr marL="914400" lvl="1" indent="-457200">
              <a:lnSpc>
                <a:spcPct val="110000"/>
              </a:lnSpc>
              <a:spcBef>
                <a:spcPct val="50000"/>
              </a:spcBef>
              <a:defRPr/>
            </a:pPr>
            <a:endParaRPr lang="en-US" sz="1600" b="1" dirty="0">
              <a:solidFill>
                <a:srgbClr val="000090"/>
              </a:solidFill>
              <a:effectLst>
                <a:outerShdw blurRad="38100" dist="38100" dir="2700000" algn="tl">
                  <a:srgbClr val="000000"/>
                </a:outerShdw>
              </a:effectLst>
              <a:latin typeface="Tahoma" pitchFamily="34" charset="0"/>
              <a:ea typeface="+mn-ea"/>
            </a:endParaRPr>
          </a:p>
          <a:p>
            <a:pPr marL="457200" indent="-457200">
              <a:lnSpc>
                <a:spcPct val="110000"/>
              </a:lnSpc>
              <a:spcBef>
                <a:spcPct val="50000"/>
              </a:spcBef>
              <a:defRPr/>
            </a:pPr>
            <a:endParaRPr lang="en-US" sz="1600" b="1" dirty="0">
              <a:solidFill>
                <a:srgbClr val="000090"/>
              </a:solidFill>
              <a:effectLst>
                <a:outerShdw blurRad="38100" dist="38100" dir="2700000" algn="tl">
                  <a:srgbClr val="000000"/>
                </a:outerShdw>
              </a:effectLst>
              <a:latin typeface="Tahoma" pitchFamily="34" charset="0"/>
              <a:ea typeface="+mn-ea"/>
            </a:endParaRPr>
          </a:p>
        </p:txBody>
      </p:sp>
    </p:spTree>
    <p:extLst>
      <p:ext uri="{BB962C8B-B14F-4D97-AF65-F5344CB8AC3E}">
        <p14:creationId xmlns:p14="http://schemas.microsoft.com/office/powerpoint/2010/main" val="261127108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86404"/>
                                        </p:tgtEl>
                                        <p:attrNameLst>
                                          <p:attrName>style.visibility</p:attrName>
                                        </p:attrNameLst>
                                      </p:cBhvr>
                                      <p:to>
                                        <p:strVal val="visible"/>
                                      </p:to>
                                    </p:set>
                                    <p:animEffect transition="in" filter="box(in)">
                                      <p:cBhvr>
                                        <p:cTn id="7" dur="500"/>
                                        <p:tgtEl>
                                          <p:spTgt spid="486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p:cNvSpPr>
            <a:spLocks noChangeArrowheads="1"/>
          </p:cNvSpPr>
          <p:nvPr/>
        </p:nvSpPr>
        <p:spPr bwMode="auto">
          <a:xfrm>
            <a:off x="2573339" y="818076"/>
            <a:ext cx="2903537" cy="922618"/>
          </a:xfrm>
          <a:prstGeom prst="cloudCallout">
            <a:avLst>
              <a:gd name="adj1" fmla="val -18634"/>
              <a:gd name="adj2" fmla="val 133713"/>
            </a:avLst>
          </a:prstGeom>
          <a:noFill/>
          <a:ln w="109800">
            <a:solidFill>
              <a:srgbClr val="FF3333"/>
            </a:solidFill>
            <a:round/>
            <a:headEnd/>
            <a:tailEnd/>
          </a:ln>
          <a:effectLst/>
          <a:extLst/>
        </p:spPr>
        <p:txBody>
          <a:bodyPr lIns="81639" tIns="40820" rIns="81639" bIns="40820" anchor="ctr"/>
          <a:lstStyle/>
          <a:p>
            <a:pPr algn="ctr">
              <a:tabLst>
                <a:tab pos="656650" algn="l"/>
                <a:tab pos="1313299" algn="l"/>
                <a:tab pos="1969949" algn="l"/>
                <a:tab pos="2626599" algn="l"/>
              </a:tabLst>
              <a:defRPr/>
            </a:pPr>
            <a:r>
              <a:rPr lang="en-GB" dirty="0"/>
              <a:t>What </a:t>
            </a:r>
            <a:r>
              <a:rPr lang="en-GB" dirty="0" smtClean="0"/>
              <a:t>about ISS Outreach?</a:t>
            </a:r>
            <a:endParaRPr lang="en-GB" dirty="0"/>
          </a:p>
        </p:txBody>
      </p:sp>
      <p:pic>
        <p:nvPicPr>
          <p:cNvPr id="4" name="Picture 3"/>
          <p:cNvPicPr>
            <a:picLocks noChangeAspect="1"/>
          </p:cNvPicPr>
          <p:nvPr/>
        </p:nvPicPr>
        <p:blipFill>
          <a:blip r:embed="rId3"/>
          <a:stretch>
            <a:fillRect/>
          </a:stretch>
        </p:blipFill>
        <p:spPr>
          <a:xfrm>
            <a:off x="1677062" y="2490858"/>
            <a:ext cx="2845926" cy="2260355"/>
          </a:xfrm>
          <a:prstGeom prst="rect">
            <a:avLst/>
          </a:prstGeom>
        </p:spPr>
      </p:pic>
    </p:spTree>
    <p:extLst>
      <p:ext uri="{BB962C8B-B14F-4D97-AF65-F5344CB8AC3E}">
        <p14:creationId xmlns:p14="http://schemas.microsoft.com/office/powerpoint/2010/main" val="397337321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Box 3"/>
          <p:cNvSpPr txBox="1">
            <a:spLocks noChangeArrowheads="1"/>
          </p:cNvSpPr>
          <p:nvPr/>
        </p:nvSpPr>
        <p:spPr bwMode="auto">
          <a:xfrm>
            <a:off x="1530350" y="291703"/>
            <a:ext cx="60833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b="1" dirty="0">
                <a:solidFill>
                  <a:srgbClr val="FF0000"/>
                </a:solidFill>
                <a:latin typeface="Calibri" pitchFamily="34" charset="0"/>
              </a:rPr>
              <a:t>HOW WE ACHIVE PERFORMANCE </a:t>
            </a:r>
          </a:p>
          <a:p>
            <a:pPr algn="ctr"/>
            <a:r>
              <a:rPr lang="en-US" b="1" dirty="0" smtClean="0">
                <a:solidFill>
                  <a:srgbClr val="00B0F0"/>
                </a:solidFill>
                <a:latin typeface="Calibri" pitchFamily="34" charset="0"/>
              </a:rPr>
              <a:t>Public Outreach</a:t>
            </a:r>
            <a:endParaRPr lang="en-US" b="1" dirty="0">
              <a:solidFill>
                <a:srgbClr val="00B0F0"/>
              </a:solidFill>
              <a:latin typeface="Calibri" pitchFamily="34" charset="0"/>
            </a:endParaRPr>
          </a:p>
        </p:txBody>
      </p:sp>
      <p:pic>
        <p:nvPicPr>
          <p:cNvPr id="7" name="Picture 6"/>
          <p:cNvPicPr>
            <a:picLocks noChangeAspect="1"/>
          </p:cNvPicPr>
          <p:nvPr/>
        </p:nvPicPr>
        <p:blipFill>
          <a:blip r:embed="rId3"/>
          <a:stretch>
            <a:fillRect/>
          </a:stretch>
        </p:blipFill>
        <p:spPr>
          <a:xfrm>
            <a:off x="5334000" y="1428750"/>
            <a:ext cx="1778000" cy="2000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343150"/>
            <a:ext cx="1447800" cy="1628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4057650"/>
            <a:ext cx="1752600" cy="8763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6"/>
          <a:stretch>
            <a:fillRect/>
          </a:stretch>
        </p:blipFill>
        <p:spPr>
          <a:xfrm>
            <a:off x="2057400" y="1314450"/>
            <a:ext cx="1905000" cy="2143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a:blip r:embed="rId7"/>
          <a:stretch>
            <a:fillRect/>
          </a:stretch>
        </p:blipFill>
        <p:spPr>
          <a:xfrm>
            <a:off x="1828800" y="3886200"/>
            <a:ext cx="2171700" cy="1085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8600" y="114300"/>
            <a:ext cx="1828800" cy="9144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9"/>
          <a:stretch>
            <a:fillRect/>
          </a:stretch>
        </p:blipFill>
        <p:spPr>
          <a:xfrm>
            <a:off x="457200" y="1371600"/>
            <a:ext cx="1371600" cy="1543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239000" y="571500"/>
            <a:ext cx="1447800" cy="16002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400800" y="4057650"/>
            <a:ext cx="1905000" cy="9525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12"/>
          <a:stretch>
            <a:fillRect/>
          </a:stretch>
        </p:blipFill>
        <p:spPr>
          <a:xfrm>
            <a:off x="3962400" y="2686050"/>
            <a:ext cx="1981200" cy="99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13"/>
          <a:stretch>
            <a:fillRect/>
          </a:stretch>
        </p:blipFill>
        <p:spPr>
          <a:xfrm>
            <a:off x="304800" y="3314700"/>
            <a:ext cx="1828800" cy="91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7617247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9863" y="206554"/>
            <a:ext cx="6084277" cy="830997"/>
          </a:xfrm>
          <a:prstGeom prst="rect">
            <a:avLst/>
          </a:prstGeom>
          <a:noFill/>
        </p:spPr>
        <p:txBody>
          <a:bodyPr wrap="square" rtlCol="0">
            <a:spAutoFit/>
          </a:bodyPr>
          <a:lstStyle/>
          <a:p>
            <a:pPr algn="ctr"/>
            <a:r>
              <a:rPr lang="en-US" sz="2400" b="1" dirty="0" smtClean="0">
                <a:solidFill>
                  <a:srgbClr val="FF0000"/>
                </a:solidFill>
              </a:rPr>
              <a:t>HOW WE ACHIVE PERFORMANCE </a:t>
            </a:r>
          </a:p>
          <a:p>
            <a:pPr algn="ctr"/>
            <a:r>
              <a:rPr lang="en-US" sz="2400" b="1" dirty="0" smtClean="0">
                <a:solidFill>
                  <a:srgbClr val="00B0F0"/>
                </a:solidFill>
              </a:rPr>
              <a:t>Public Outreach</a:t>
            </a:r>
            <a:endParaRPr lang="en-US" sz="2400" b="1" dirty="0">
              <a:solidFill>
                <a:srgbClr val="00B0F0"/>
              </a:solidFill>
            </a:endParaRPr>
          </a:p>
        </p:txBody>
      </p:sp>
      <p:pic>
        <p:nvPicPr>
          <p:cNvPr id="3" name="Picture 2" descr="Screen Shot 2012-04-11 at 6.57.00 A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2623" y="3470987"/>
            <a:ext cx="2168170" cy="1216659"/>
          </a:xfrm>
          <a:prstGeom prst="rect">
            <a:avLst/>
          </a:prstGeom>
        </p:spPr>
      </p:pic>
      <p:pic>
        <p:nvPicPr>
          <p:cNvPr id="5" name="Picture 4" descr="Screen Shot 2012-04-11 at 6.56.10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1" y="3439149"/>
            <a:ext cx="2300112" cy="1300037"/>
          </a:xfrm>
          <a:prstGeom prst="rect">
            <a:avLst/>
          </a:prstGeom>
        </p:spPr>
      </p:pic>
      <p:pic>
        <p:nvPicPr>
          <p:cNvPr id="8" name="Picture 7" descr="Screen Shot 2012-04-11 at 6.55.44 A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5695" y="2235637"/>
            <a:ext cx="2201331" cy="1237821"/>
          </a:xfrm>
          <a:prstGeom prst="rect">
            <a:avLst/>
          </a:prstGeom>
        </p:spPr>
      </p:pic>
      <p:pic>
        <p:nvPicPr>
          <p:cNvPr id="9" name="Picture 8" descr="Screen Shot 2012-04-11 at 6.55.18 A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9941" y="991572"/>
            <a:ext cx="2160853" cy="1211709"/>
          </a:xfrm>
          <a:prstGeom prst="rect">
            <a:avLst/>
          </a:prstGeom>
        </p:spPr>
      </p:pic>
      <p:pic>
        <p:nvPicPr>
          <p:cNvPr id="10" name="Picture 9" descr="Screen Shot 2012-04-11 at 6.54.19 AM.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9631" y="3498384"/>
            <a:ext cx="2201332" cy="1240802"/>
          </a:xfrm>
          <a:prstGeom prst="rect">
            <a:avLst/>
          </a:prstGeom>
        </p:spPr>
      </p:pic>
      <p:pic>
        <p:nvPicPr>
          <p:cNvPr id="11" name="Picture 10" descr="Screen Shot 2012-04-11 at 6.53.59 AM.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25088" y="991572"/>
            <a:ext cx="2182542" cy="1214971"/>
          </a:xfrm>
          <a:prstGeom prst="rect">
            <a:avLst/>
          </a:prstGeom>
        </p:spPr>
      </p:pic>
      <p:pic>
        <p:nvPicPr>
          <p:cNvPr id="12" name="Picture 11" descr="Screen Shot 2012-04-11 at 6.53.39 AM.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28358" y="2235637"/>
            <a:ext cx="2152435" cy="1162338"/>
          </a:xfrm>
          <a:prstGeom prst="rect">
            <a:avLst/>
          </a:prstGeom>
        </p:spPr>
      </p:pic>
      <p:pic>
        <p:nvPicPr>
          <p:cNvPr id="13" name="Picture 12" descr="Screen Shot 2012-04-11 at 6.52.30 AM.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2497" y="2235636"/>
            <a:ext cx="2177980" cy="1225114"/>
          </a:xfrm>
          <a:prstGeom prst="rect">
            <a:avLst/>
          </a:prstGeom>
        </p:spPr>
      </p:pic>
      <p:pic>
        <p:nvPicPr>
          <p:cNvPr id="14" name="Picture 13" descr="Screen Shot 2012-04-11 at 6.52.16 AM.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95956" y="2235637"/>
            <a:ext cx="2228682" cy="1251473"/>
          </a:xfrm>
          <a:prstGeom prst="rect">
            <a:avLst/>
          </a:prstGeom>
        </p:spPr>
      </p:pic>
      <p:pic>
        <p:nvPicPr>
          <p:cNvPr id="15" name="Picture 14" descr="Screen Shot 2012-04-11 at 6.51.43 AM.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05459" y="994835"/>
            <a:ext cx="2209679" cy="1240802"/>
          </a:xfrm>
          <a:prstGeom prst="rect">
            <a:avLst/>
          </a:prstGeom>
        </p:spPr>
      </p:pic>
      <p:sp>
        <p:nvSpPr>
          <p:cNvPr id="16" name="TextBox 15"/>
          <p:cNvSpPr txBox="1"/>
          <p:nvPr/>
        </p:nvSpPr>
        <p:spPr>
          <a:xfrm>
            <a:off x="339986" y="1141167"/>
            <a:ext cx="1846467" cy="923330"/>
          </a:xfrm>
          <a:prstGeom prst="rect">
            <a:avLst/>
          </a:prstGeom>
          <a:noFill/>
        </p:spPr>
        <p:txBody>
          <a:bodyPr wrap="none" rtlCol="0">
            <a:spAutoFit/>
          </a:bodyPr>
          <a:lstStyle/>
          <a:p>
            <a:pPr algn="r"/>
            <a:r>
              <a:rPr lang="en-US" dirty="0" smtClean="0"/>
              <a:t>Promotion of the </a:t>
            </a:r>
          </a:p>
          <a:p>
            <a:pPr algn="r"/>
            <a:r>
              <a:rPr lang="en-US" dirty="0" smtClean="0"/>
              <a:t>ISS activities on </a:t>
            </a:r>
          </a:p>
          <a:p>
            <a:pPr algn="r"/>
            <a:r>
              <a:rPr lang="en-US" dirty="0" smtClean="0"/>
              <a:t>TV Antena1 News</a:t>
            </a:r>
            <a:endParaRPr lang="en-US" dirty="0"/>
          </a:p>
        </p:txBody>
      </p:sp>
      <p:sp>
        <p:nvSpPr>
          <p:cNvPr id="17" name="TextBox 16"/>
          <p:cNvSpPr txBox="1"/>
          <p:nvPr/>
        </p:nvSpPr>
        <p:spPr>
          <a:xfrm>
            <a:off x="1354665" y="4610262"/>
            <a:ext cx="7710630" cy="584775"/>
          </a:xfrm>
          <a:prstGeom prst="rect">
            <a:avLst/>
          </a:prstGeom>
          <a:noFill/>
        </p:spPr>
        <p:txBody>
          <a:bodyPr wrap="square" rtlCol="0">
            <a:spAutoFit/>
          </a:bodyPr>
          <a:lstStyle/>
          <a:p>
            <a:pPr algn="r"/>
            <a:r>
              <a:rPr lang="en-US" sz="1600" dirty="0" smtClean="0"/>
              <a:t>Production by ISS team:</a:t>
            </a:r>
          </a:p>
          <a:p>
            <a:pPr algn="r"/>
            <a:r>
              <a:rPr lang="en-US" sz="1600" dirty="0" smtClean="0"/>
              <a:t>-Gina ISAR (reporter TV) and </a:t>
            </a:r>
            <a:r>
              <a:rPr lang="en-US" sz="1600" dirty="0" err="1" smtClean="0"/>
              <a:t>Ovidiu</a:t>
            </a:r>
            <a:r>
              <a:rPr lang="en-US" sz="1600" dirty="0" smtClean="0"/>
              <a:t> BANARU (cameraman)</a:t>
            </a:r>
          </a:p>
        </p:txBody>
      </p:sp>
      <p:pic>
        <p:nvPicPr>
          <p:cNvPr id="18" name="Picture 17"/>
          <p:cNvPicPr>
            <a:picLocks noChangeAspect="1"/>
          </p:cNvPicPr>
          <p:nvPr/>
        </p:nvPicPr>
        <p:blipFill>
          <a:blip r:embed="rId12"/>
          <a:stretch>
            <a:fillRect/>
          </a:stretch>
        </p:blipFill>
        <p:spPr>
          <a:xfrm>
            <a:off x="7484849" y="3900631"/>
            <a:ext cx="1503928" cy="751964"/>
          </a:xfrm>
          <a:prstGeom prst="rect">
            <a:avLst/>
          </a:prstGeom>
        </p:spPr>
      </p:pic>
    </p:spTree>
    <p:extLst>
      <p:ext uri="{BB962C8B-B14F-4D97-AF65-F5344CB8AC3E}">
        <p14:creationId xmlns:p14="http://schemas.microsoft.com/office/powerpoint/2010/main" val="138660808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p:cNvSpPr>
            <a:spLocks noChangeArrowheads="1"/>
          </p:cNvSpPr>
          <p:nvPr/>
        </p:nvSpPr>
        <p:spPr bwMode="auto">
          <a:xfrm>
            <a:off x="2573339" y="818076"/>
            <a:ext cx="2903537" cy="922618"/>
          </a:xfrm>
          <a:prstGeom prst="cloudCallout">
            <a:avLst>
              <a:gd name="adj1" fmla="val -18634"/>
              <a:gd name="adj2" fmla="val 133713"/>
            </a:avLst>
          </a:prstGeom>
          <a:noFill/>
          <a:ln w="109800">
            <a:solidFill>
              <a:srgbClr val="FF3333"/>
            </a:solidFill>
            <a:round/>
            <a:headEnd/>
            <a:tailEnd/>
          </a:ln>
          <a:effectLst/>
          <a:extLst/>
        </p:spPr>
        <p:txBody>
          <a:bodyPr lIns="81639" tIns="40820" rIns="81639" bIns="40820" anchor="ctr"/>
          <a:lstStyle/>
          <a:p>
            <a:pPr algn="ctr">
              <a:tabLst>
                <a:tab pos="656650" algn="l"/>
                <a:tab pos="1313299" algn="l"/>
                <a:tab pos="1969949" algn="l"/>
                <a:tab pos="2626599" algn="l"/>
              </a:tabLst>
              <a:defRPr/>
            </a:pPr>
            <a:r>
              <a:rPr lang="en-GB" dirty="0"/>
              <a:t>What </a:t>
            </a:r>
            <a:r>
              <a:rPr lang="en-GB" dirty="0" smtClean="0"/>
              <a:t>about ISS HR Management?</a:t>
            </a:r>
            <a:endParaRPr lang="en-GB" dirty="0"/>
          </a:p>
        </p:txBody>
      </p:sp>
      <p:pic>
        <p:nvPicPr>
          <p:cNvPr id="4" name="Picture 3"/>
          <p:cNvPicPr>
            <a:picLocks noChangeAspect="1"/>
          </p:cNvPicPr>
          <p:nvPr/>
        </p:nvPicPr>
        <p:blipFill>
          <a:blip r:embed="rId3"/>
          <a:stretch>
            <a:fillRect/>
          </a:stretch>
        </p:blipFill>
        <p:spPr>
          <a:xfrm>
            <a:off x="1677062" y="2490858"/>
            <a:ext cx="2845926" cy="2260355"/>
          </a:xfrm>
          <a:prstGeom prst="rect">
            <a:avLst/>
          </a:prstGeom>
        </p:spPr>
      </p:pic>
    </p:spTree>
    <p:extLst>
      <p:ext uri="{BB962C8B-B14F-4D97-AF65-F5344CB8AC3E}">
        <p14:creationId xmlns:p14="http://schemas.microsoft.com/office/powerpoint/2010/main" val="23324338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3"/>
          <p:cNvSpPr txBox="1">
            <a:spLocks noChangeArrowheads="1"/>
          </p:cNvSpPr>
          <p:nvPr/>
        </p:nvSpPr>
        <p:spPr bwMode="auto">
          <a:xfrm>
            <a:off x="3171347" y="4317668"/>
            <a:ext cx="3114463" cy="3594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9800">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40820" rIns="81639" bIns="40820">
            <a:spAutoFit/>
          </a:bodyPr>
          <a:lstStyle>
            <a:lvl1pPr>
              <a:tabLst>
                <a:tab pos="723900" algn="l"/>
                <a:tab pos="1447800" algn="l"/>
                <a:tab pos="2171700" algn="l"/>
              </a:tabLst>
              <a:defRPr>
                <a:solidFill>
                  <a:srgbClr val="000000"/>
                </a:solidFill>
                <a:latin typeface="Arial" charset="0"/>
                <a:ea typeface="ＭＳ Ｐゴシック" charset="0"/>
                <a:cs typeface="Lucida Sans Unicode" charset="0"/>
              </a:defRPr>
            </a:lvl1pPr>
            <a:lvl2pPr>
              <a:tabLst>
                <a:tab pos="723900" algn="l"/>
                <a:tab pos="1447800" algn="l"/>
                <a:tab pos="2171700" algn="l"/>
              </a:tabLst>
              <a:defRPr>
                <a:solidFill>
                  <a:srgbClr val="000000"/>
                </a:solidFill>
                <a:latin typeface="Arial" charset="0"/>
                <a:ea typeface="Lucida Sans Unicode" charset="0"/>
                <a:cs typeface="Lucida Sans Unicode" charset="0"/>
              </a:defRPr>
            </a:lvl2pPr>
            <a:lvl3pPr>
              <a:tabLst>
                <a:tab pos="723900" algn="l"/>
                <a:tab pos="1447800" algn="l"/>
                <a:tab pos="2171700" algn="l"/>
              </a:tabLst>
              <a:defRPr>
                <a:solidFill>
                  <a:srgbClr val="000000"/>
                </a:solidFill>
                <a:latin typeface="Arial" charset="0"/>
                <a:ea typeface="Lucida Sans Unicode" charset="0"/>
                <a:cs typeface="Lucida Sans Unicode" charset="0"/>
              </a:defRPr>
            </a:lvl3pPr>
            <a:lvl4pPr>
              <a:tabLst>
                <a:tab pos="723900" algn="l"/>
                <a:tab pos="1447800" algn="l"/>
                <a:tab pos="2171700" algn="l"/>
              </a:tabLst>
              <a:defRPr>
                <a:solidFill>
                  <a:srgbClr val="000000"/>
                </a:solidFill>
                <a:latin typeface="Arial" charset="0"/>
                <a:ea typeface="Lucida Sans Unicode" charset="0"/>
                <a:cs typeface="Lucida Sans Unicode" charset="0"/>
              </a:defRPr>
            </a:lvl4pPr>
            <a:lvl5pPr>
              <a:tabLst>
                <a:tab pos="723900" algn="l"/>
                <a:tab pos="1447800" algn="l"/>
                <a:tab pos="2171700" algn="l"/>
              </a:tabLst>
              <a:defRPr>
                <a:solidFill>
                  <a:srgbClr val="000000"/>
                </a:solidFill>
                <a:latin typeface="Arial" charset="0"/>
                <a:ea typeface="Lucida Sans Unicode" charset="0"/>
                <a:cs typeface="Lucida Sans Unicode" charset="0"/>
              </a:defRPr>
            </a:lvl5pPr>
            <a:lvl6pPr marL="1536700" indent="-215900" fontAlgn="base" hangingPunct="0">
              <a:lnSpc>
                <a:spcPct val="93000"/>
              </a:lnSpc>
              <a:spcBef>
                <a:spcPct val="0"/>
              </a:spcBef>
              <a:spcAft>
                <a:spcPct val="0"/>
              </a:spcAft>
              <a:buClr>
                <a:srgbClr val="000000"/>
              </a:buClr>
              <a:buSzPct val="45000"/>
              <a:buFont typeface="StarSymbol" charset="0"/>
              <a:tabLst>
                <a:tab pos="723900" algn="l"/>
                <a:tab pos="1447800" algn="l"/>
                <a:tab pos="2171700" algn="l"/>
              </a:tabLst>
              <a:defRPr>
                <a:solidFill>
                  <a:srgbClr val="000000"/>
                </a:solidFill>
                <a:latin typeface="Arial" charset="0"/>
                <a:ea typeface="Lucida Sans Unicode" charset="0"/>
                <a:cs typeface="Lucida Sans Unicode" charset="0"/>
              </a:defRPr>
            </a:lvl6pPr>
            <a:lvl7pPr marL="1993900" indent="-215900" fontAlgn="base" hangingPunct="0">
              <a:lnSpc>
                <a:spcPct val="93000"/>
              </a:lnSpc>
              <a:spcBef>
                <a:spcPct val="0"/>
              </a:spcBef>
              <a:spcAft>
                <a:spcPct val="0"/>
              </a:spcAft>
              <a:buClr>
                <a:srgbClr val="000000"/>
              </a:buClr>
              <a:buSzPct val="45000"/>
              <a:buFont typeface="StarSymbol" charset="0"/>
              <a:tabLst>
                <a:tab pos="723900" algn="l"/>
                <a:tab pos="1447800" algn="l"/>
                <a:tab pos="2171700" algn="l"/>
              </a:tabLst>
              <a:defRPr>
                <a:solidFill>
                  <a:srgbClr val="000000"/>
                </a:solidFill>
                <a:latin typeface="Arial" charset="0"/>
                <a:ea typeface="Lucida Sans Unicode" charset="0"/>
                <a:cs typeface="Lucida Sans Unicode" charset="0"/>
              </a:defRPr>
            </a:lvl7pPr>
            <a:lvl8pPr marL="2451100" indent="-215900" fontAlgn="base" hangingPunct="0">
              <a:lnSpc>
                <a:spcPct val="93000"/>
              </a:lnSpc>
              <a:spcBef>
                <a:spcPct val="0"/>
              </a:spcBef>
              <a:spcAft>
                <a:spcPct val="0"/>
              </a:spcAft>
              <a:buClr>
                <a:srgbClr val="000000"/>
              </a:buClr>
              <a:buSzPct val="45000"/>
              <a:buFont typeface="StarSymbol" charset="0"/>
              <a:tabLst>
                <a:tab pos="723900" algn="l"/>
                <a:tab pos="1447800" algn="l"/>
                <a:tab pos="2171700" algn="l"/>
              </a:tabLst>
              <a:defRPr>
                <a:solidFill>
                  <a:srgbClr val="000000"/>
                </a:solidFill>
                <a:latin typeface="Arial" charset="0"/>
                <a:ea typeface="Lucida Sans Unicode" charset="0"/>
                <a:cs typeface="Lucida Sans Unicode" charset="0"/>
              </a:defRPr>
            </a:lvl8pPr>
            <a:lvl9pPr marL="2908300" indent="-215900" fontAlgn="base" hangingPunct="0">
              <a:lnSpc>
                <a:spcPct val="93000"/>
              </a:lnSpc>
              <a:spcBef>
                <a:spcPct val="0"/>
              </a:spcBef>
              <a:spcAft>
                <a:spcPct val="0"/>
              </a:spcAft>
              <a:buClr>
                <a:srgbClr val="000000"/>
              </a:buClr>
              <a:buSzPct val="45000"/>
              <a:buFont typeface="StarSymbol" charset="0"/>
              <a:tabLst>
                <a:tab pos="723900" algn="l"/>
                <a:tab pos="1447800" algn="l"/>
                <a:tab pos="2171700" algn="l"/>
              </a:tabLst>
              <a:defRPr>
                <a:solidFill>
                  <a:srgbClr val="000000"/>
                </a:solidFill>
                <a:latin typeface="Arial" charset="0"/>
                <a:ea typeface="Lucida Sans Unicode" charset="0"/>
                <a:cs typeface="Lucida Sans Unicode" charset="0"/>
              </a:defRPr>
            </a:lvl9pPr>
          </a:lstStyle>
          <a:p>
            <a:pPr>
              <a:defRPr/>
            </a:pPr>
            <a:r>
              <a:rPr lang="en-GB" dirty="0" smtClean="0"/>
              <a:t>(http://</a:t>
            </a:r>
            <a:r>
              <a:rPr lang="en-GB" dirty="0" err="1" smtClean="0"/>
              <a:t>www.spacescience.ro</a:t>
            </a:r>
            <a:r>
              <a:rPr lang="en-GB" dirty="0" smtClean="0"/>
              <a:t>)</a:t>
            </a:r>
          </a:p>
        </p:txBody>
      </p:sp>
      <p:pic>
        <p:nvPicPr>
          <p:cNvPr id="2" name="Picture 1"/>
          <p:cNvPicPr>
            <a:picLocks noChangeAspect="1"/>
          </p:cNvPicPr>
          <p:nvPr/>
        </p:nvPicPr>
        <p:blipFill>
          <a:blip r:embed="rId3"/>
          <a:stretch>
            <a:fillRect/>
          </a:stretch>
        </p:blipFill>
        <p:spPr>
          <a:xfrm>
            <a:off x="1874281" y="744815"/>
            <a:ext cx="5647692" cy="2583819"/>
          </a:xfrm>
          <a:prstGeom prst="rect">
            <a:avLst/>
          </a:prstGeom>
          <a:effectLst>
            <a:outerShdw blurRad="50800" dist="38100" dir="18900000" sx="101000" sy="101000" algn="bl" rotWithShape="0">
              <a:prstClr val="black">
                <a:alpha val="40000"/>
              </a:prstClr>
            </a:outerShdw>
          </a:effectLst>
        </p:spPr>
      </p:pic>
      <p:sp>
        <p:nvSpPr>
          <p:cNvPr id="3" name="TextBox 2"/>
          <p:cNvSpPr txBox="1"/>
          <p:nvPr/>
        </p:nvSpPr>
        <p:spPr>
          <a:xfrm>
            <a:off x="879888" y="3451267"/>
            <a:ext cx="7222234" cy="1015663"/>
          </a:xfrm>
          <a:prstGeom prst="rect">
            <a:avLst/>
          </a:prstGeom>
          <a:noFill/>
        </p:spPr>
        <p:txBody>
          <a:bodyPr wrap="none" rtlCol="0">
            <a:spAutoFit/>
          </a:bodyPr>
          <a:lstStyle/>
          <a:p>
            <a:pPr algn="ctr"/>
            <a:r>
              <a:rPr lang="en-US" sz="2000" b="1" dirty="0" smtClean="0">
                <a:solidFill>
                  <a:srgbClr val="000000"/>
                </a:solidFill>
              </a:rPr>
              <a:t>    INSTITUTE OF SPACE SCIENCE </a:t>
            </a:r>
          </a:p>
          <a:p>
            <a:pPr algn="ctr"/>
            <a:r>
              <a:rPr lang="en-US" sz="2000" b="1" dirty="0">
                <a:solidFill>
                  <a:srgbClr val="000000"/>
                </a:solidFill>
              </a:rPr>
              <a:t> </a:t>
            </a:r>
            <a:r>
              <a:rPr lang="en-US" sz="2000" b="1" dirty="0" smtClean="0">
                <a:solidFill>
                  <a:srgbClr val="000000"/>
                </a:solidFill>
              </a:rPr>
              <a:t>         legal </a:t>
            </a:r>
            <a:r>
              <a:rPr lang="en-US" sz="2000" b="1" dirty="0">
                <a:solidFill>
                  <a:srgbClr val="000000"/>
                </a:solidFill>
              </a:rPr>
              <a:t>subsidiary of the </a:t>
            </a:r>
            <a:endParaRPr lang="en-US" sz="2000" b="1" dirty="0" smtClean="0">
              <a:solidFill>
                <a:srgbClr val="000000"/>
              </a:solidFill>
            </a:endParaRPr>
          </a:p>
          <a:p>
            <a:pPr algn="ctr"/>
            <a:r>
              <a:rPr lang="en-US" sz="2000" b="1" dirty="0" smtClean="0">
                <a:solidFill>
                  <a:srgbClr val="000000"/>
                </a:solidFill>
              </a:rPr>
              <a:t>National </a:t>
            </a:r>
            <a:r>
              <a:rPr lang="en-US" sz="2000" b="1" dirty="0">
                <a:solidFill>
                  <a:srgbClr val="000000"/>
                </a:solidFill>
              </a:rPr>
              <a:t>Institute for Laser, Plasma and Radiation Physics (INFLPR)</a:t>
            </a:r>
          </a:p>
        </p:txBody>
      </p:sp>
    </p:spTree>
    <p:extLst>
      <p:ext uri="{BB962C8B-B14F-4D97-AF65-F5344CB8AC3E}">
        <p14:creationId xmlns:p14="http://schemas.microsoft.com/office/powerpoint/2010/main" val="152109125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dissolve">
                                      <p:cBhvr>
                                        <p:cTn id="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 HR Management </a:t>
            </a:r>
            <a:endParaRPr lang="en-US" dirty="0"/>
          </a:p>
        </p:txBody>
      </p:sp>
      <p:sp>
        <p:nvSpPr>
          <p:cNvPr id="3" name="Vertical Text Placeholder 2"/>
          <p:cNvSpPr>
            <a:spLocks noGrp="1"/>
          </p:cNvSpPr>
          <p:nvPr>
            <p:ph type="body" orient="vert" idx="1"/>
          </p:nvPr>
        </p:nvSpPr>
        <p:spPr>
          <a:xfrm rot="16200000">
            <a:off x="2834575" y="-1084789"/>
            <a:ext cx="3418410" cy="7620002"/>
          </a:xfrm>
        </p:spPr>
        <p:txBody>
          <a:bodyPr>
            <a:normAutofit fontScale="70000" lnSpcReduction="20000"/>
          </a:bodyPr>
          <a:lstStyle/>
          <a:p>
            <a:r>
              <a:rPr lang="en-US" sz="2400" b="1" dirty="0" smtClean="0"/>
              <a:t>Recruitment</a:t>
            </a:r>
            <a:r>
              <a:rPr lang="en-US" sz="2400" dirty="0" smtClean="0"/>
              <a:t> –has a critical impact on the performance of ISS (in the frame of international collaborations)</a:t>
            </a:r>
          </a:p>
          <a:p>
            <a:pPr lvl="1"/>
            <a:r>
              <a:rPr lang="en-US" sz="2000" dirty="0" smtClean="0"/>
              <a:t>Positive influx of foreign trained scientists </a:t>
            </a:r>
          </a:p>
          <a:p>
            <a:pPr lvl="1"/>
            <a:r>
              <a:rPr lang="en-US" sz="2000" dirty="0" smtClean="0"/>
              <a:t>Source of Recruitment: Internal or External</a:t>
            </a:r>
          </a:p>
          <a:p>
            <a:pPr lvl="1"/>
            <a:r>
              <a:rPr lang="en-US" sz="2000" dirty="0" smtClean="0"/>
              <a:t>Recruitment Strategies (universities, </a:t>
            </a:r>
            <a:r>
              <a:rPr lang="en-US" sz="2000" dirty="0" err="1" smtClean="0"/>
              <a:t>etc</a:t>
            </a:r>
            <a:r>
              <a:rPr lang="en-US" sz="2000" dirty="0" smtClean="0"/>
              <a:t>)</a:t>
            </a:r>
          </a:p>
          <a:p>
            <a:r>
              <a:rPr lang="en-US" sz="2400" dirty="0" smtClean="0"/>
              <a:t> </a:t>
            </a:r>
            <a:r>
              <a:rPr lang="en-US" sz="2400" b="1" dirty="0" smtClean="0"/>
              <a:t>Selection</a:t>
            </a:r>
          </a:p>
          <a:p>
            <a:pPr lvl="1"/>
            <a:r>
              <a:rPr lang="en-US" sz="2000" dirty="0" smtClean="0"/>
              <a:t>Effective Employee Selection</a:t>
            </a:r>
          </a:p>
          <a:p>
            <a:r>
              <a:rPr lang="en-US" sz="2400" b="1" dirty="0" smtClean="0"/>
              <a:t>Placement</a:t>
            </a:r>
          </a:p>
          <a:p>
            <a:pPr lvl="1"/>
            <a:r>
              <a:rPr lang="en-US" sz="2000" dirty="0" smtClean="0"/>
              <a:t>Assign a specific job/task to each of the selected candidates</a:t>
            </a:r>
          </a:p>
          <a:p>
            <a:r>
              <a:rPr lang="en-US" sz="2400" b="1" dirty="0" smtClean="0"/>
              <a:t>Training and Developing HR</a:t>
            </a:r>
          </a:p>
          <a:p>
            <a:r>
              <a:rPr lang="en-US" sz="2400" b="1" dirty="0" smtClean="0"/>
              <a:t>Evaluation </a:t>
            </a:r>
            <a:endParaRPr lang="en-US" sz="2400" dirty="0" smtClean="0"/>
          </a:p>
          <a:p>
            <a:pPr lvl="1"/>
            <a:r>
              <a:rPr lang="en-US" sz="2000" dirty="0" smtClean="0"/>
              <a:t>For scientists ( annual evaluation forms)</a:t>
            </a:r>
          </a:p>
          <a:p>
            <a:pPr lvl="1"/>
            <a:r>
              <a:rPr lang="en-US" sz="2000" dirty="0" smtClean="0"/>
              <a:t>Administrative staff ( external audit) </a:t>
            </a:r>
          </a:p>
          <a:p>
            <a:pPr lvl="1"/>
            <a:endParaRPr lang="en-US" sz="2000" dirty="0" smtClean="0"/>
          </a:p>
          <a:p>
            <a:pPr lvl="1"/>
            <a:endParaRPr lang="en-US" sz="2000" dirty="0" smtClean="0"/>
          </a:p>
          <a:p>
            <a:endParaRPr lang="en-US" sz="2400" dirty="0"/>
          </a:p>
        </p:txBody>
      </p:sp>
    </p:spTree>
    <p:extLst>
      <p:ext uri="{BB962C8B-B14F-4D97-AF65-F5344CB8AC3E}">
        <p14:creationId xmlns:p14="http://schemas.microsoft.com/office/powerpoint/2010/main" val="293162603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320963" y="463304"/>
          <a:ext cx="8502077" cy="42168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2604171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5269" y="128439"/>
            <a:ext cx="7473462" cy="1015663"/>
          </a:xfrm>
          <a:prstGeom prst="rect">
            <a:avLst/>
          </a:prstGeom>
          <a:noFill/>
        </p:spPr>
        <p:txBody>
          <a:bodyPr wrap="square" rtlCol="0">
            <a:spAutoFit/>
          </a:bodyPr>
          <a:lstStyle/>
          <a:p>
            <a:pPr algn="ctr"/>
            <a:r>
              <a:rPr lang="en-US" sz="2000" b="1" dirty="0" smtClean="0">
                <a:solidFill>
                  <a:srgbClr val="000000"/>
                </a:solidFill>
              </a:rPr>
              <a:t>HOW WE ACHIVE PERFORMANCE</a:t>
            </a:r>
          </a:p>
          <a:p>
            <a:pPr algn="ctr"/>
            <a:r>
              <a:rPr lang="en-US" sz="2000" b="1" dirty="0" smtClean="0">
                <a:solidFill>
                  <a:srgbClr val="FFFF00"/>
                </a:solidFill>
              </a:rPr>
              <a:t> </a:t>
            </a:r>
            <a:r>
              <a:rPr lang="en-US" sz="2000" b="1" dirty="0" smtClean="0">
                <a:solidFill>
                  <a:srgbClr val="00B0F0"/>
                </a:solidFill>
              </a:rPr>
              <a:t>RESEARCH PERSONNEL</a:t>
            </a:r>
          </a:p>
          <a:p>
            <a:pPr algn="ctr"/>
            <a:r>
              <a:rPr lang="en-US" sz="2000" b="1" dirty="0" smtClean="0">
                <a:solidFill>
                  <a:srgbClr val="00FF00"/>
                </a:solidFill>
              </a:rPr>
              <a:t>YOUNG AND DEDICATED</a:t>
            </a:r>
            <a:endParaRPr lang="en-US" sz="2000" b="1" dirty="0">
              <a:solidFill>
                <a:srgbClr val="00FF00"/>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751" y="1257300"/>
            <a:ext cx="6286498" cy="3703320"/>
          </a:xfrm>
          <a:prstGeom prst="rect">
            <a:avLst/>
          </a:prstGeom>
        </p:spPr>
      </p:pic>
    </p:spTree>
    <p:extLst>
      <p:ext uri="{BB962C8B-B14F-4D97-AF65-F5344CB8AC3E}">
        <p14:creationId xmlns:p14="http://schemas.microsoft.com/office/powerpoint/2010/main" val="218159874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5269" y="128439"/>
            <a:ext cx="7473462" cy="1015663"/>
          </a:xfrm>
          <a:prstGeom prst="rect">
            <a:avLst/>
          </a:prstGeom>
          <a:noFill/>
        </p:spPr>
        <p:txBody>
          <a:bodyPr wrap="square" rtlCol="0">
            <a:spAutoFit/>
          </a:bodyPr>
          <a:lstStyle/>
          <a:p>
            <a:pPr algn="ctr"/>
            <a:r>
              <a:rPr lang="en-US" sz="2000" b="1" dirty="0" smtClean="0">
                <a:solidFill>
                  <a:srgbClr val="000000"/>
                </a:solidFill>
              </a:rPr>
              <a:t>HOW WE ACHIVE PERFORMANCE</a:t>
            </a:r>
          </a:p>
          <a:p>
            <a:pPr algn="ctr"/>
            <a:r>
              <a:rPr lang="en-US" sz="2000" b="1" dirty="0" smtClean="0">
                <a:solidFill>
                  <a:srgbClr val="FFFF00"/>
                </a:solidFill>
              </a:rPr>
              <a:t> </a:t>
            </a:r>
            <a:r>
              <a:rPr lang="en-US" sz="2000" b="1" dirty="0" smtClean="0">
                <a:solidFill>
                  <a:srgbClr val="00B0F0"/>
                </a:solidFill>
              </a:rPr>
              <a:t>RESEARCH PERSONNEL</a:t>
            </a:r>
          </a:p>
          <a:p>
            <a:pPr algn="ctr"/>
            <a:r>
              <a:rPr lang="en-US" sz="2000" b="1" dirty="0" smtClean="0">
                <a:solidFill>
                  <a:srgbClr val="00FF00"/>
                </a:solidFill>
              </a:rPr>
              <a:t>HIGHLY KNOWLEDGEABLE</a:t>
            </a:r>
            <a:endParaRPr lang="en-US" sz="2000" b="1" dirty="0">
              <a:solidFill>
                <a:srgbClr val="00FF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8930" y="1167185"/>
            <a:ext cx="6399505" cy="3771900"/>
          </a:xfrm>
          <a:prstGeom prst="rect">
            <a:avLst/>
          </a:prstGeom>
        </p:spPr>
      </p:pic>
    </p:spTree>
    <p:extLst>
      <p:ext uri="{BB962C8B-B14F-4D97-AF65-F5344CB8AC3E}">
        <p14:creationId xmlns:p14="http://schemas.microsoft.com/office/powerpoint/2010/main" val="82469539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5269" y="128439"/>
            <a:ext cx="7473462" cy="830997"/>
          </a:xfrm>
          <a:prstGeom prst="rect">
            <a:avLst/>
          </a:prstGeom>
          <a:noFill/>
        </p:spPr>
        <p:txBody>
          <a:bodyPr wrap="square" rtlCol="0">
            <a:spAutoFit/>
          </a:bodyPr>
          <a:lstStyle/>
          <a:p>
            <a:pPr algn="ctr"/>
            <a:r>
              <a:rPr lang="en-US" sz="1600" b="1" dirty="0" smtClean="0">
                <a:solidFill>
                  <a:srgbClr val="000000"/>
                </a:solidFill>
              </a:rPr>
              <a:t>HOW WE ACHIVE PERFORMANCE</a:t>
            </a:r>
          </a:p>
          <a:p>
            <a:pPr algn="ctr"/>
            <a:r>
              <a:rPr lang="en-US" sz="1600" b="1" dirty="0" smtClean="0">
                <a:solidFill>
                  <a:srgbClr val="00B0F0"/>
                </a:solidFill>
              </a:rPr>
              <a:t>GENDER DISTRIBUTION  OF THE RESEARCH PERSONNEL</a:t>
            </a:r>
          </a:p>
          <a:p>
            <a:pPr algn="ctr"/>
            <a:r>
              <a:rPr lang="en-US" sz="1600" b="1" dirty="0" smtClean="0">
                <a:solidFill>
                  <a:srgbClr val="00FF00"/>
                </a:solidFill>
              </a:rPr>
              <a:t>HIGHLY KNOWLEDGEABLE</a:t>
            </a:r>
            <a:endParaRPr lang="en-US" sz="1600" b="1" dirty="0">
              <a:solidFill>
                <a:srgbClr val="00FF00"/>
              </a:solidFill>
            </a:endParaRPr>
          </a:p>
        </p:txBody>
      </p:sp>
      <p:graphicFrame>
        <p:nvGraphicFramePr>
          <p:cNvPr id="5" name="Chart 4"/>
          <p:cNvGraphicFramePr>
            <a:graphicFrameLocks noGrp="1"/>
          </p:cNvGraphicFramePr>
          <p:nvPr>
            <p:extLst>
              <p:ext uri="{D42A27DB-BD31-4B8C-83A1-F6EECF244321}">
                <p14:modId xmlns:p14="http://schemas.microsoft.com/office/powerpoint/2010/main" val="3738453254"/>
              </p:ext>
            </p:extLst>
          </p:nvPr>
        </p:nvGraphicFramePr>
        <p:xfrm>
          <a:off x="678945" y="1428580"/>
          <a:ext cx="7868737" cy="32522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2622734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5269" y="172689"/>
            <a:ext cx="7473462" cy="923330"/>
          </a:xfrm>
          <a:prstGeom prst="rect">
            <a:avLst/>
          </a:prstGeom>
          <a:noFill/>
        </p:spPr>
        <p:txBody>
          <a:bodyPr wrap="square" rtlCol="0">
            <a:spAutoFit/>
          </a:bodyPr>
          <a:lstStyle/>
          <a:p>
            <a:pPr algn="ctr"/>
            <a:r>
              <a:rPr lang="en-US" b="1" dirty="0" smtClean="0">
                <a:solidFill>
                  <a:srgbClr val="000000"/>
                </a:solidFill>
              </a:rPr>
              <a:t>HOW WE ACHIVE PERFORMANCE</a:t>
            </a:r>
          </a:p>
          <a:p>
            <a:pPr algn="ctr"/>
            <a:r>
              <a:rPr lang="en-US" b="1" dirty="0" smtClean="0">
                <a:solidFill>
                  <a:srgbClr val="FFFF00"/>
                </a:solidFill>
              </a:rPr>
              <a:t> </a:t>
            </a:r>
            <a:r>
              <a:rPr lang="en-US" b="1" dirty="0" smtClean="0">
                <a:solidFill>
                  <a:srgbClr val="00B0F0"/>
                </a:solidFill>
              </a:rPr>
              <a:t>RESEARCH PERSONNEL</a:t>
            </a:r>
          </a:p>
          <a:p>
            <a:pPr algn="ctr"/>
            <a:r>
              <a:rPr lang="en-US" b="1" dirty="0" smtClean="0">
                <a:solidFill>
                  <a:srgbClr val="00FF00"/>
                </a:solidFill>
              </a:rPr>
              <a:t>HIGHLY EXPERIENCED</a:t>
            </a:r>
            <a:endParaRPr lang="en-US" b="1" dirty="0">
              <a:solidFill>
                <a:srgbClr val="00FF00"/>
              </a:solidFill>
            </a:endParaRPr>
          </a:p>
        </p:txBody>
      </p:sp>
      <p:pic>
        <p:nvPicPr>
          <p:cNvPr id="41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1187" y="1188352"/>
            <a:ext cx="6380276" cy="3388865"/>
          </a:xfrm>
          <a:prstGeom prst="rect">
            <a:avLst/>
          </a:prstGeom>
          <a:noFill/>
          <a:ln>
            <a:noFill/>
          </a:ln>
          <a:effectLst/>
        </p:spPr>
      </p:pic>
      <p:sp>
        <p:nvSpPr>
          <p:cNvPr id="3" name="TextBox 2"/>
          <p:cNvSpPr txBox="1"/>
          <p:nvPr/>
        </p:nvSpPr>
        <p:spPr>
          <a:xfrm>
            <a:off x="5983112" y="4023496"/>
            <a:ext cx="3000886" cy="1600438"/>
          </a:xfrm>
          <a:prstGeom prst="rect">
            <a:avLst/>
          </a:prstGeom>
          <a:noFill/>
        </p:spPr>
        <p:txBody>
          <a:bodyPr wrap="none" rtlCol="0">
            <a:spAutoFit/>
          </a:bodyPr>
          <a:lstStyle/>
          <a:p>
            <a:r>
              <a:rPr lang="en-US" sz="1400" dirty="0" smtClean="0"/>
              <a:t>ACS –Scientific Research Assistant</a:t>
            </a:r>
          </a:p>
          <a:p>
            <a:r>
              <a:rPr lang="en-US" sz="1400" dirty="0" smtClean="0"/>
              <a:t>CS    - Scientific Researcher  </a:t>
            </a:r>
          </a:p>
          <a:p>
            <a:r>
              <a:rPr lang="en-US" sz="1400" dirty="0" smtClean="0"/>
              <a:t>CS3    </a:t>
            </a:r>
            <a:r>
              <a:rPr lang="en-US" sz="1400" dirty="0"/>
              <a:t>- Scientific </a:t>
            </a:r>
            <a:r>
              <a:rPr lang="en-US" sz="1400" dirty="0" smtClean="0"/>
              <a:t>Researcher 3</a:t>
            </a:r>
            <a:r>
              <a:rPr lang="en-US" sz="1400" baseline="30000" dirty="0" smtClean="0"/>
              <a:t>rd</a:t>
            </a:r>
            <a:r>
              <a:rPr lang="en-US" sz="1400" dirty="0" smtClean="0"/>
              <a:t> degree</a:t>
            </a:r>
            <a:endParaRPr lang="en-US" sz="1400" dirty="0"/>
          </a:p>
          <a:p>
            <a:r>
              <a:rPr lang="en-US" sz="1400" dirty="0" smtClean="0"/>
              <a:t>CS2   </a:t>
            </a:r>
            <a:r>
              <a:rPr lang="en-US" sz="1400" dirty="0"/>
              <a:t>- Scientific </a:t>
            </a:r>
            <a:r>
              <a:rPr lang="en-US" sz="1400" dirty="0" smtClean="0"/>
              <a:t>Researcher 2</a:t>
            </a:r>
            <a:r>
              <a:rPr lang="en-US" sz="1400" baseline="30000" dirty="0" smtClean="0"/>
              <a:t>nd</a:t>
            </a:r>
            <a:r>
              <a:rPr lang="en-US" sz="1400" dirty="0" smtClean="0"/>
              <a:t> degree</a:t>
            </a:r>
            <a:endParaRPr lang="en-US" sz="1400" dirty="0"/>
          </a:p>
          <a:p>
            <a:r>
              <a:rPr lang="en-US" sz="1400" dirty="0" smtClean="0"/>
              <a:t>CS1   </a:t>
            </a:r>
            <a:r>
              <a:rPr lang="en-US" sz="1400" dirty="0"/>
              <a:t>- Scientific </a:t>
            </a:r>
            <a:r>
              <a:rPr lang="en-US" sz="1400" dirty="0" smtClean="0"/>
              <a:t>Researcher 1</a:t>
            </a:r>
            <a:r>
              <a:rPr lang="en-US" sz="1400" baseline="30000" dirty="0" smtClean="0"/>
              <a:t>st</a:t>
            </a:r>
            <a:r>
              <a:rPr lang="en-US" sz="1400" dirty="0" smtClean="0"/>
              <a:t>  degree</a:t>
            </a:r>
            <a:endParaRPr lang="en-US" sz="1400" dirty="0"/>
          </a:p>
          <a:p>
            <a:endParaRPr lang="en-US" sz="1400" dirty="0" smtClean="0"/>
          </a:p>
          <a:p>
            <a:endParaRPr lang="en-US" sz="1400" dirty="0"/>
          </a:p>
        </p:txBody>
      </p:sp>
    </p:spTree>
    <p:extLst>
      <p:ext uri="{BB962C8B-B14F-4D97-AF65-F5344CB8AC3E}">
        <p14:creationId xmlns:p14="http://schemas.microsoft.com/office/powerpoint/2010/main" val="418255241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538590143"/>
              </p:ext>
            </p:extLst>
          </p:nvPr>
        </p:nvGraphicFramePr>
        <p:xfrm>
          <a:off x="1482266" y="1443921"/>
          <a:ext cx="6751760" cy="302332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1030714" y="256413"/>
            <a:ext cx="7473462" cy="707886"/>
          </a:xfrm>
          <a:prstGeom prst="rect">
            <a:avLst/>
          </a:prstGeom>
          <a:noFill/>
        </p:spPr>
        <p:txBody>
          <a:bodyPr wrap="square" rtlCol="0">
            <a:spAutoFit/>
          </a:bodyPr>
          <a:lstStyle/>
          <a:p>
            <a:pPr algn="ctr"/>
            <a:r>
              <a:rPr lang="en-US" sz="2000" b="1" dirty="0" smtClean="0">
                <a:solidFill>
                  <a:srgbClr val="00B0F0"/>
                </a:solidFill>
              </a:rPr>
              <a:t>GENDER RESEARCH PERSONNEL</a:t>
            </a:r>
          </a:p>
          <a:p>
            <a:pPr algn="ctr"/>
            <a:r>
              <a:rPr lang="en-US" sz="2000" b="1" dirty="0" smtClean="0">
                <a:solidFill>
                  <a:srgbClr val="00FF00"/>
                </a:solidFill>
              </a:rPr>
              <a:t>HIGHLY EXPERIENCED</a:t>
            </a:r>
            <a:endParaRPr lang="en-US" sz="2000" b="1" dirty="0">
              <a:solidFill>
                <a:srgbClr val="00FF00"/>
              </a:solidFill>
            </a:endParaRPr>
          </a:p>
        </p:txBody>
      </p:sp>
      <p:sp>
        <p:nvSpPr>
          <p:cNvPr id="5" name="TextBox 4"/>
          <p:cNvSpPr txBox="1"/>
          <p:nvPr/>
        </p:nvSpPr>
        <p:spPr>
          <a:xfrm>
            <a:off x="0" y="3943171"/>
            <a:ext cx="3000886" cy="1600438"/>
          </a:xfrm>
          <a:prstGeom prst="rect">
            <a:avLst/>
          </a:prstGeom>
          <a:noFill/>
        </p:spPr>
        <p:txBody>
          <a:bodyPr wrap="none" rtlCol="0">
            <a:spAutoFit/>
          </a:bodyPr>
          <a:lstStyle/>
          <a:p>
            <a:r>
              <a:rPr lang="en-US" sz="1400" dirty="0" smtClean="0"/>
              <a:t>ACS –Scientific Research Assistant</a:t>
            </a:r>
          </a:p>
          <a:p>
            <a:r>
              <a:rPr lang="en-US" sz="1400" dirty="0" smtClean="0"/>
              <a:t>CS    - Scientific Researcher  </a:t>
            </a:r>
          </a:p>
          <a:p>
            <a:r>
              <a:rPr lang="en-US" sz="1400" dirty="0" smtClean="0"/>
              <a:t>CS3    </a:t>
            </a:r>
            <a:r>
              <a:rPr lang="en-US" sz="1400" dirty="0"/>
              <a:t>- Scientific </a:t>
            </a:r>
            <a:r>
              <a:rPr lang="en-US" sz="1400" dirty="0" smtClean="0"/>
              <a:t>Researcher 3</a:t>
            </a:r>
            <a:r>
              <a:rPr lang="en-US" sz="1400" baseline="30000" dirty="0" smtClean="0"/>
              <a:t>rd</a:t>
            </a:r>
            <a:r>
              <a:rPr lang="en-US" sz="1400" dirty="0" smtClean="0"/>
              <a:t> degree</a:t>
            </a:r>
            <a:endParaRPr lang="en-US" sz="1400" dirty="0"/>
          </a:p>
          <a:p>
            <a:r>
              <a:rPr lang="en-US" sz="1400" dirty="0" smtClean="0"/>
              <a:t>CS2   </a:t>
            </a:r>
            <a:r>
              <a:rPr lang="en-US" sz="1400" dirty="0"/>
              <a:t>- Scientific </a:t>
            </a:r>
            <a:r>
              <a:rPr lang="en-US" sz="1400" dirty="0" smtClean="0"/>
              <a:t>Researcher 2</a:t>
            </a:r>
            <a:r>
              <a:rPr lang="en-US" sz="1400" baseline="30000" dirty="0" smtClean="0"/>
              <a:t>nd</a:t>
            </a:r>
            <a:r>
              <a:rPr lang="en-US" sz="1400" dirty="0" smtClean="0"/>
              <a:t> degree</a:t>
            </a:r>
            <a:endParaRPr lang="en-US" sz="1400" dirty="0"/>
          </a:p>
          <a:p>
            <a:r>
              <a:rPr lang="en-US" sz="1400" dirty="0" smtClean="0"/>
              <a:t>CS1   </a:t>
            </a:r>
            <a:r>
              <a:rPr lang="en-US" sz="1400" dirty="0"/>
              <a:t>- Scientific </a:t>
            </a:r>
            <a:r>
              <a:rPr lang="en-US" sz="1400" dirty="0" smtClean="0"/>
              <a:t>Researcher 1</a:t>
            </a:r>
            <a:r>
              <a:rPr lang="en-US" sz="1400" baseline="30000" dirty="0" smtClean="0"/>
              <a:t>st</a:t>
            </a:r>
            <a:r>
              <a:rPr lang="en-US" sz="1400" dirty="0" smtClean="0"/>
              <a:t>  degree</a:t>
            </a:r>
            <a:endParaRPr lang="en-US" sz="1400" dirty="0"/>
          </a:p>
          <a:p>
            <a:endParaRPr lang="en-US" sz="1400" dirty="0" smtClean="0"/>
          </a:p>
          <a:p>
            <a:endParaRPr lang="en-US" sz="1400" dirty="0"/>
          </a:p>
        </p:txBody>
      </p:sp>
    </p:spTree>
    <p:extLst>
      <p:ext uri="{BB962C8B-B14F-4D97-AF65-F5344CB8AC3E}">
        <p14:creationId xmlns:p14="http://schemas.microsoft.com/office/powerpoint/2010/main" val="365798191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p:cNvSpPr>
            <a:spLocks noChangeArrowheads="1"/>
          </p:cNvSpPr>
          <p:nvPr/>
        </p:nvSpPr>
        <p:spPr bwMode="auto">
          <a:xfrm>
            <a:off x="2573339" y="703776"/>
            <a:ext cx="2903537" cy="922618"/>
          </a:xfrm>
          <a:prstGeom prst="cloudCallout">
            <a:avLst>
              <a:gd name="adj1" fmla="val -18634"/>
              <a:gd name="adj2" fmla="val 133713"/>
            </a:avLst>
          </a:prstGeom>
          <a:noFill/>
          <a:ln w="109800">
            <a:solidFill>
              <a:srgbClr val="FF3333"/>
            </a:solidFill>
            <a:round/>
            <a:headEnd/>
            <a:tailEnd/>
          </a:ln>
          <a:effectLst/>
          <a:extLst/>
        </p:spPr>
        <p:txBody>
          <a:bodyPr lIns="81639" tIns="40820" rIns="81639" bIns="40820" anchor="ctr"/>
          <a:lstStyle/>
          <a:p>
            <a:pPr algn="ctr">
              <a:tabLst>
                <a:tab pos="656650" algn="l"/>
                <a:tab pos="1313299" algn="l"/>
                <a:tab pos="1969949" algn="l"/>
                <a:tab pos="2626599" algn="l"/>
              </a:tabLst>
              <a:defRPr/>
            </a:pPr>
            <a:r>
              <a:rPr lang="en-GB" dirty="0"/>
              <a:t>What </a:t>
            </a:r>
            <a:r>
              <a:rPr lang="en-GB" dirty="0" smtClean="0"/>
              <a:t>about ISS Funds</a:t>
            </a:r>
            <a:endParaRPr lang="en-GB" dirty="0"/>
          </a:p>
        </p:txBody>
      </p:sp>
      <p:pic>
        <p:nvPicPr>
          <p:cNvPr id="4" name="Picture 3"/>
          <p:cNvPicPr>
            <a:picLocks noChangeAspect="1"/>
          </p:cNvPicPr>
          <p:nvPr/>
        </p:nvPicPr>
        <p:blipFill>
          <a:blip r:embed="rId3"/>
          <a:stretch>
            <a:fillRect/>
          </a:stretch>
        </p:blipFill>
        <p:spPr>
          <a:xfrm>
            <a:off x="1677062" y="2490858"/>
            <a:ext cx="2845926" cy="2260355"/>
          </a:xfrm>
          <a:prstGeom prst="rect">
            <a:avLst/>
          </a:prstGeom>
        </p:spPr>
      </p:pic>
    </p:spTree>
    <p:extLst>
      <p:ext uri="{BB962C8B-B14F-4D97-AF65-F5344CB8AC3E}">
        <p14:creationId xmlns:p14="http://schemas.microsoft.com/office/powerpoint/2010/main" val="361551879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0444" y="1248834"/>
            <a:ext cx="6176380" cy="3635896"/>
          </a:xfrm>
          <a:prstGeom prst="rect">
            <a:avLst/>
          </a:prstGeom>
        </p:spPr>
      </p:pic>
      <p:sp>
        <p:nvSpPr>
          <p:cNvPr id="7" name="TextBox 6"/>
          <p:cNvSpPr txBox="1"/>
          <p:nvPr/>
        </p:nvSpPr>
        <p:spPr>
          <a:xfrm>
            <a:off x="1416461" y="291224"/>
            <a:ext cx="6930323" cy="954107"/>
          </a:xfrm>
          <a:prstGeom prst="rect">
            <a:avLst/>
          </a:prstGeom>
          <a:noFill/>
        </p:spPr>
        <p:txBody>
          <a:bodyPr wrap="square" rtlCol="0">
            <a:spAutoFit/>
          </a:bodyPr>
          <a:lstStyle/>
          <a:p>
            <a:pPr algn="ctr"/>
            <a:r>
              <a:rPr lang="en-US" sz="2800" b="1" dirty="0" smtClean="0">
                <a:solidFill>
                  <a:srgbClr val="000000"/>
                </a:solidFill>
                <a:latin typeface="+mj-lt"/>
              </a:rPr>
              <a:t>HOW WE ACHIVE PERFORMANCE </a:t>
            </a:r>
          </a:p>
          <a:p>
            <a:pPr algn="ctr"/>
            <a:r>
              <a:rPr lang="en-US" sz="2800" b="1" dirty="0" smtClean="0">
                <a:solidFill>
                  <a:srgbClr val="00B0F0"/>
                </a:solidFill>
                <a:latin typeface="+mj-lt"/>
              </a:rPr>
              <a:t>ATTRACTION OF FUNDS</a:t>
            </a:r>
            <a:endParaRPr lang="en-US" sz="2800" b="1" dirty="0">
              <a:solidFill>
                <a:srgbClr val="00B0F0"/>
              </a:solidFill>
              <a:latin typeface="+mj-lt"/>
            </a:endParaRPr>
          </a:p>
        </p:txBody>
      </p:sp>
      <p:sp>
        <p:nvSpPr>
          <p:cNvPr id="5" name="Content Placeholder 1"/>
          <p:cNvSpPr txBox="1">
            <a:spLocks/>
          </p:cNvSpPr>
          <p:nvPr/>
        </p:nvSpPr>
        <p:spPr>
          <a:xfrm>
            <a:off x="344553" y="1515068"/>
            <a:ext cx="7772400" cy="211455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defRPr/>
            </a:pPr>
            <a:r>
              <a:rPr lang="en-US" sz="2000" b="1" dirty="0" smtClean="0">
                <a:solidFill>
                  <a:srgbClr val="000000"/>
                </a:solidFill>
              </a:rPr>
              <a:t>Financial Sources:</a:t>
            </a:r>
          </a:p>
          <a:p>
            <a:pPr>
              <a:buFontTx/>
              <a:buChar char="-"/>
              <a:defRPr/>
            </a:pPr>
            <a:r>
              <a:rPr lang="en-US" sz="2000" b="1" dirty="0" smtClean="0">
                <a:solidFill>
                  <a:srgbClr val="000000"/>
                </a:solidFill>
              </a:rPr>
              <a:t>National R&amp;D Programs</a:t>
            </a:r>
          </a:p>
          <a:p>
            <a:pPr>
              <a:buFontTx/>
              <a:buChar char="-"/>
              <a:defRPr/>
            </a:pPr>
            <a:r>
              <a:rPr lang="en-US" sz="2000" b="1" dirty="0" smtClean="0">
                <a:solidFill>
                  <a:srgbClr val="000000"/>
                </a:solidFill>
              </a:rPr>
              <a:t>FP 7</a:t>
            </a:r>
          </a:p>
          <a:p>
            <a:pPr>
              <a:buFontTx/>
              <a:buChar char="-"/>
              <a:defRPr/>
            </a:pPr>
            <a:r>
              <a:rPr lang="en-US" sz="2000" b="1" dirty="0" smtClean="0">
                <a:solidFill>
                  <a:srgbClr val="000000"/>
                </a:solidFill>
              </a:rPr>
              <a:t>PECS-ESA</a:t>
            </a:r>
          </a:p>
          <a:p>
            <a:pPr>
              <a:buFontTx/>
              <a:buChar char="-"/>
              <a:defRPr/>
            </a:pPr>
            <a:r>
              <a:rPr lang="en-US" sz="2000" b="1" dirty="0" smtClean="0">
                <a:solidFill>
                  <a:srgbClr val="000000"/>
                </a:solidFill>
              </a:rPr>
              <a:t>Other.. </a:t>
            </a:r>
            <a:endParaRPr lang="nl-NL" sz="2000" b="1" dirty="0" smtClean="0">
              <a:solidFill>
                <a:srgbClr val="000000"/>
              </a:solidFill>
            </a:endParaRPr>
          </a:p>
          <a:p>
            <a:pPr>
              <a:defRPr/>
            </a:pPr>
            <a:endParaRPr lang="nl-NL" sz="2000" b="1" dirty="0" smtClean="0">
              <a:solidFill>
                <a:srgbClr val="000000"/>
              </a:solidFill>
            </a:endParaRPr>
          </a:p>
          <a:p>
            <a:pPr>
              <a:defRPr/>
            </a:pPr>
            <a:endParaRPr lang="en-US" sz="2000" dirty="0">
              <a:solidFill>
                <a:srgbClr val="000000"/>
              </a:solidFill>
            </a:endParaRPr>
          </a:p>
        </p:txBody>
      </p:sp>
    </p:spTree>
    <p:extLst>
      <p:ext uri="{BB962C8B-B14F-4D97-AF65-F5344CB8AC3E}">
        <p14:creationId xmlns:p14="http://schemas.microsoft.com/office/powerpoint/2010/main" val="401131152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p:cNvSpPr>
            <a:spLocks noChangeArrowheads="1"/>
          </p:cNvSpPr>
          <p:nvPr/>
        </p:nvSpPr>
        <p:spPr bwMode="auto">
          <a:xfrm>
            <a:off x="2573339" y="990600"/>
            <a:ext cx="2915883" cy="1009650"/>
          </a:xfrm>
          <a:prstGeom prst="cloudCallout">
            <a:avLst>
              <a:gd name="adj1" fmla="val -18634"/>
              <a:gd name="adj2" fmla="val 133713"/>
            </a:avLst>
          </a:prstGeom>
          <a:noFill/>
          <a:ln w="109800">
            <a:solidFill>
              <a:srgbClr val="FF3333"/>
            </a:solidFill>
            <a:round/>
            <a:headEnd/>
            <a:tailEnd/>
          </a:ln>
          <a:effectLst/>
          <a:extLst/>
        </p:spPr>
        <p:txBody>
          <a:bodyPr lIns="81639" tIns="40820" rIns="81639" bIns="40820" anchor="ctr"/>
          <a:lstStyle/>
          <a:p>
            <a:pPr algn="ctr">
              <a:tabLst>
                <a:tab pos="656650" algn="l"/>
                <a:tab pos="1313299" algn="l"/>
                <a:tab pos="1969949" algn="l"/>
                <a:tab pos="2626599" algn="l"/>
              </a:tabLst>
              <a:defRPr/>
            </a:pPr>
            <a:r>
              <a:rPr lang="en-GB" dirty="0"/>
              <a:t>What </a:t>
            </a:r>
            <a:r>
              <a:rPr lang="en-GB" dirty="0" smtClean="0"/>
              <a:t>about ISS visibility  </a:t>
            </a:r>
            <a:endParaRPr lang="en-GB" dirty="0"/>
          </a:p>
        </p:txBody>
      </p:sp>
      <p:pic>
        <p:nvPicPr>
          <p:cNvPr id="4" name="Picture 3"/>
          <p:cNvPicPr>
            <a:picLocks noChangeAspect="1"/>
          </p:cNvPicPr>
          <p:nvPr/>
        </p:nvPicPr>
        <p:blipFill>
          <a:blip r:embed="rId3"/>
          <a:stretch>
            <a:fillRect/>
          </a:stretch>
        </p:blipFill>
        <p:spPr>
          <a:xfrm>
            <a:off x="1677062" y="2490858"/>
            <a:ext cx="2845926" cy="2260355"/>
          </a:xfrm>
          <a:prstGeom prst="rect">
            <a:avLst/>
          </a:prstGeom>
        </p:spPr>
      </p:pic>
    </p:spTree>
    <p:extLst>
      <p:ext uri="{BB962C8B-B14F-4D97-AF65-F5344CB8AC3E}">
        <p14:creationId xmlns:p14="http://schemas.microsoft.com/office/powerpoint/2010/main" val="418537081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p:cNvSpPr>
            <a:spLocks noChangeArrowheads="1"/>
          </p:cNvSpPr>
          <p:nvPr/>
        </p:nvSpPr>
        <p:spPr bwMode="auto">
          <a:xfrm>
            <a:off x="2389893" y="963216"/>
            <a:ext cx="2903537" cy="777478"/>
          </a:xfrm>
          <a:prstGeom prst="cloudCallout">
            <a:avLst>
              <a:gd name="adj1" fmla="val -18634"/>
              <a:gd name="adj2" fmla="val 133713"/>
            </a:avLst>
          </a:prstGeom>
          <a:noFill/>
          <a:ln w="109800">
            <a:solidFill>
              <a:srgbClr val="FF3333"/>
            </a:solidFill>
            <a:round/>
            <a:headEnd/>
            <a:tailEnd/>
          </a:ln>
          <a:effectLst/>
          <a:extLst/>
        </p:spPr>
        <p:txBody>
          <a:bodyPr lIns="81639" tIns="40820" rIns="81639" bIns="40820" anchor="ctr"/>
          <a:lstStyle/>
          <a:p>
            <a:pPr algn="ctr">
              <a:tabLst>
                <a:tab pos="656650" algn="l"/>
                <a:tab pos="1313299" algn="l"/>
                <a:tab pos="1969949" algn="l"/>
                <a:tab pos="2626599" algn="l"/>
              </a:tabLst>
              <a:defRPr/>
            </a:pPr>
            <a:r>
              <a:rPr lang="en-GB" dirty="0"/>
              <a:t>What is </a:t>
            </a:r>
            <a:r>
              <a:rPr lang="en-GB" dirty="0" smtClean="0"/>
              <a:t>ISS history?</a:t>
            </a:r>
            <a:endParaRPr lang="en-GB" dirty="0"/>
          </a:p>
        </p:txBody>
      </p:sp>
      <p:pic>
        <p:nvPicPr>
          <p:cNvPr id="2" name="Picture 1"/>
          <p:cNvPicPr>
            <a:picLocks noChangeAspect="1"/>
          </p:cNvPicPr>
          <p:nvPr/>
        </p:nvPicPr>
        <p:blipFill>
          <a:blip r:embed="rId3"/>
          <a:stretch>
            <a:fillRect/>
          </a:stretch>
        </p:blipFill>
        <p:spPr>
          <a:xfrm>
            <a:off x="1677062" y="2490858"/>
            <a:ext cx="2845926" cy="2260355"/>
          </a:xfrm>
          <a:prstGeom prst="rect">
            <a:avLst/>
          </a:prstGeom>
        </p:spPr>
      </p:pic>
      <p:sp>
        <p:nvSpPr>
          <p:cNvPr id="3" name="TextBox 2"/>
          <p:cNvSpPr txBox="1"/>
          <p:nvPr/>
        </p:nvSpPr>
        <p:spPr>
          <a:xfrm>
            <a:off x="-2048933" y="52832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79616666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475" y="1123231"/>
            <a:ext cx="7991704" cy="3886712"/>
          </a:xfrm>
          <a:prstGeom prst="rect">
            <a:avLst/>
          </a:prstGeom>
        </p:spPr>
      </p:pic>
      <p:sp>
        <p:nvSpPr>
          <p:cNvPr id="5" name="TextBox 4"/>
          <p:cNvSpPr txBox="1"/>
          <p:nvPr/>
        </p:nvSpPr>
        <p:spPr>
          <a:xfrm>
            <a:off x="862902" y="169124"/>
            <a:ext cx="7223387" cy="954107"/>
          </a:xfrm>
          <a:prstGeom prst="rect">
            <a:avLst/>
          </a:prstGeom>
          <a:noFill/>
        </p:spPr>
        <p:txBody>
          <a:bodyPr wrap="square" rtlCol="0">
            <a:spAutoFit/>
          </a:bodyPr>
          <a:lstStyle/>
          <a:p>
            <a:pPr algn="ctr"/>
            <a:r>
              <a:rPr lang="en-US" sz="2800" b="1" dirty="0" smtClean="0">
                <a:solidFill>
                  <a:srgbClr val="000000"/>
                </a:solidFill>
              </a:rPr>
              <a:t>HOW WE ACHIVE PERFORMANCE </a:t>
            </a:r>
            <a:r>
              <a:rPr lang="en-US" sz="2800" b="1" dirty="0" smtClean="0">
                <a:solidFill>
                  <a:srgbClr val="00B0F0"/>
                </a:solidFill>
              </a:rPr>
              <a:t>INTERNATIONAL VISIBILITY</a:t>
            </a:r>
            <a:endParaRPr lang="en-US" sz="2800" b="1" dirty="0">
              <a:solidFill>
                <a:srgbClr val="00B0F0"/>
              </a:solidFill>
            </a:endParaRPr>
          </a:p>
        </p:txBody>
      </p:sp>
    </p:spTree>
    <p:extLst>
      <p:ext uri="{BB962C8B-B14F-4D97-AF65-F5344CB8AC3E}">
        <p14:creationId xmlns:p14="http://schemas.microsoft.com/office/powerpoint/2010/main" val="423243484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p:cNvSpPr>
            <a:spLocks noChangeArrowheads="1"/>
          </p:cNvSpPr>
          <p:nvPr/>
        </p:nvSpPr>
        <p:spPr bwMode="auto">
          <a:xfrm>
            <a:off x="2573339" y="708186"/>
            <a:ext cx="2903537" cy="922618"/>
          </a:xfrm>
          <a:prstGeom prst="cloudCallout">
            <a:avLst>
              <a:gd name="adj1" fmla="val -18634"/>
              <a:gd name="adj2" fmla="val 133713"/>
            </a:avLst>
          </a:prstGeom>
          <a:noFill/>
          <a:ln w="109800">
            <a:solidFill>
              <a:srgbClr val="FF3333"/>
            </a:solidFill>
            <a:round/>
            <a:headEnd/>
            <a:tailEnd/>
          </a:ln>
          <a:effectLst/>
          <a:extLst/>
        </p:spPr>
        <p:txBody>
          <a:bodyPr lIns="81639" tIns="40820" rIns="81639" bIns="40820" anchor="ctr"/>
          <a:lstStyle/>
          <a:p>
            <a:pPr algn="ctr">
              <a:tabLst>
                <a:tab pos="656650" algn="l"/>
                <a:tab pos="1313299" algn="l"/>
                <a:tab pos="1969949" algn="l"/>
                <a:tab pos="2626599" algn="l"/>
              </a:tabLst>
              <a:defRPr/>
            </a:pPr>
            <a:r>
              <a:rPr lang="en-GB" dirty="0"/>
              <a:t>What </a:t>
            </a:r>
            <a:r>
              <a:rPr lang="en-GB" dirty="0" smtClean="0"/>
              <a:t>about ISS results</a:t>
            </a:r>
            <a:endParaRPr lang="en-GB" dirty="0"/>
          </a:p>
        </p:txBody>
      </p:sp>
      <p:pic>
        <p:nvPicPr>
          <p:cNvPr id="4" name="Picture 3"/>
          <p:cNvPicPr>
            <a:picLocks noChangeAspect="1"/>
          </p:cNvPicPr>
          <p:nvPr/>
        </p:nvPicPr>
        <p:blipFill>
          <a:blip r:embed="rId3"/>
          <a:stretch>
            <a:fillRect/>
          </a:stretch>
        </p:blipFill>
        <p:spPr>
          <a:xfrm>
            <a:off x="1677062" y="2490858"/>
            <a:ext cx="2845926" cy="2260355"/>
          </a:xfrm>
          <a:prstGeom prst="rect">
            <a:avLst/>
          </a:prstGeom>
        </p:spPr>
      </p:pic>
    </p:spTree>
    <p:extLst>
      <p:ext uri="{BB962C8B-B14F-4D97-AF65-F5344CB8AC3E}">
        <p14:creationId xmlns:p14="http://schemas.microsoft.com/office/powerpoint/2010/main" val="160434928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9863" y="291224"/>
            <a:ext cx="6084277" cy="954107"/>
          </a:xfrm>
          <a:prstGeom prst="rect">
            <a:avLst/>
          </a:prstGeom>
          <a:noFill/>
        </p:spPr>
        <p:txBody>
          <a:bodyPr wrap="square" rtlCol="0">
            <a:spAutoFit/>
          </a:bodyPr>
          <a:lstStyle/>
          <a:p>
            <a:pPr algn="ctr"/>
            <a:r>
              <a:rPr lang="en-US" sz="2800" b="1" dirty="0" smtClean="0">
                <a:solidFill>
                  <a:srgbClr val="FF0000"/>
                </a:solidFill>
              </a:rPr>
              <a:t>HOW WE ACHIVE PERFORMANCE </a:t>
            </a:r>
          </a:p>
          <a:p>
            <a:pPr algn="ctr"/>
            <a:r>
              <a:rPr lang="en-US" sz="2800" b="1" dirty="0" smtClean="0">
                <a:solidFill>
                  <a:srgbClr val="00B0F0"/>
                </a:solidFill>
              </a:rPr>
              <a:t>QUALITY RESEARCH</a:t>
            </a:r>
            <a:endParaRPr lang="en-US" sz="2800" b="1" dirty="0">
              <a:solidFill>
                <a:srgbClr val="00B0F0"/>
              </a:solidFill>
            </a:endParaRPr>
          </a:p>
        </p:txBody>
      </p:sp>
      <p:graphicFrame>
        <p:nvGraphicFramePr>
          <p:cNvPr id="5" name="Chart 4"/>
          <p:cNvGraphicFramePr>
            <a:graphicFrameLocks/>
          </p:cNvGraphicFramePr>
          <p:nvPr>
            <p:extLst>
              <p:ext uri="{D42A27DB-BD31-4B8C-83A1-F6EECF244321}">
                <p14:modId xmlns:p14="http://schemas.microsoft.com/office/powerpoint/2010/main" val="1204543812"/>
              </p:ext>
            </p:extLst>
          </p:nvPr>
        </p:nvGraphicFramePr>
        <p:xfrm>
          <a:off x="1271412" y="1214437"/>
          <a:ext cx="7152922" cy="32199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1097561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9863" y="291224"/>
            <a:ext cx="6084277" cy="830997"/>
          </a:xfrm>
          <a:prstGeom prst="rect">
            <a:avLst/>
          </a:prstGeom>
          <a:noFill/>
        </p:spPr>
        <p:txBody>
          <a:bodyPr wrap="square" rtlCol="0">
            <a:spAutoFit/>
          </a:bodyPr>
          <a:lstStyle/>
          <a:p>
            <a:pPr algn="ctr"/>
            <a:r>
              <a:rPr lang="en-US" sz="2400" b="1" dirty="0" smtClean="0">
                <a:solidFill>
                  <a:srgbClr val="FF0000"/>
                </a:solidFill>
              </a:rPr>
              <a:t>HOW WE ACHIVE PERFORMANCE </a:t>
            </a:r>
          </a:p>
          <a:p>
            <a:pPr algn="ctr"/>
            <a:r>
              <a:rPr lang="en-US" sz="2400" b="1" dirty="0" smtClean="0">
                <a:solidFill>
                  <a:srgbClr val="00B0F0"/>
                </a:solidFill>
              </a:rPr>
              <a:t>QUALITY RESEARCH-HIGH CITATION PAPERS</a:t>
            </a:r>
            <a:endParaRPr lang="en-US" sz="2400" b="1" dirty="0">
              <a:solidFill>
                <a:srgbClr val="00B0F0"/>
              </a:solidFill>
            </a:endParaRPr>
          </a:p>
        </p:txBody>
      </p:sp>
      <p:pic>
        <p:nvPicPr>
          <p:cNvPr id="5" name="Picture 4" descr="Screen Shot 2012-04-11 at 4.57.08 A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11" y="1440213"/>
            <a:ext cx="8682485" cy="2306285"/>
          </a:xfrm>
          <a:prstGeom prst="rect">
            <a:avLst/>
          </a:prstGeom>
        </p:spPr>
      </p:pic>
    </p:spTree>
    <p:extLst>
      <p:ext uri="{BB962C8B-B14F-4D97-AF65-F5344CB8AC3E}">
        <p14:creationId xmlns:p14="http://schemas.microsoft.com/office/powerpoint/2010/main" val="418873900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p:cNvSpPr>
            <a:spLocks noChangeArrowheads="1"/>
          </p:cNvSpPr>
          <p:nvPr/>
        </p:nvSpPr>
        <p:spPr bwMode="auto">
          <a:xfrm>
            <a:off x="2573339" y="708186"/>
            <a:ext cx="2903537" cy="922618"/>
          </a:xfrm>
          <a:prstGeom prst="cloudCallout">
            <a:avLst>
              <a:gd name="adj1" fmla="val -18634"/>
              <a:gd name="adj2" fmla="val 133713"/>
            </a:avLst>
          </a:prstGeom>
          <a:noFill/>
          <a:ln w="109800">
            <a:solidFill>
              <a:srgbClr val="FF3333"/>
            </a:solidFill>
            <a:round/>
            <a:headEnd/>
            <a:tailEnd/>
          </a:ln>
          <a:effectLst/>
          <a:extLst/>
        </p:spPr>
        <p:txBody>
          <a:bodyPr lIns="81639" tIns="40820" rIns="81639" bIns="40820" anchor="ctr"/>
          <a:lstStyle/>
          <a:p>
            <a:pPr algn="ctr">
              <a:tabLst>
                <a:tab pos="656650" algn="l"/>
                <a:tab pos="1313299" algn="l"/>
                <a:tab pos="1969949" algn="l"/>
                <a:tab pos="2626599" algn="l"/>
              </a:tabLst>
              <a:defRPr/>
            </a:pPr>
            <a:r>
              <a:rPr lang="en-GB" sz="1400" dirty="0"/>
              <a:t>What </a:t>
            </a:r>
            <a:r>
              <a:rPr lang="en-GB" sz="1400" dirty="0" smtClean="0"/>
              <a:t>about ISS technology development</a:t>
            </a:r>
            <a:endParaRPr lang="en-GB" sz="1400" dirty="0"/>
          </a:p>
        </p:txBody>
      </p:sp>
      <p:pic>
        <p:nvPicPr>
          <p:cNvPr id="4" name="Picture 3"/>
          <p:cNvPicPr>
            <a:picLocks noChangeAspect="1"/>
          </p:cNvPicPr>
          <p:nvPr/>
        </p:nvPicPr>
        <p:blipFill>
          <a:blip r:embed="rId3"/>
          <a:stretch>
            <a:fillRect/>
          </a:stretch>
        </p:blipFill>
        <p:spPr>
          <a:xfrm>
            <a:off x="1677062" y="2490858"/>
            <a:ext cx="2845926" cy="2260355"/>
          </a:xfrm>
          <a:prstGeom prst="rect">
            <a:avLst/>
          </a:prstGeom>
        </p:spPr>
      </p:pic>
    </p:spTree>
    <p:extLst>
      <p:ext uri="{BB962C8B-B14F-4D97-AF65-F5344CB8AC3E}">
        <p14:creationId xmlns:p14="http://schemas.microsoft.com/office/powerpoint/2010/main" val="16813317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25142"/>
            <a:ext cx="3581400" cy="1829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028950"/>
            <a:ext cx="3581400"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4"/>
          <p:cNvSpPr txBox="1">
            <a:spLocks noChangeArrowheads="1"/>
          </p:cNvSpPr>
          <p:nvPr/>
        </p:nvSpPr>
        <p:spPr bwMode="auto">
          <a:xfrm>
            <a:off x="4616982" y="1142102"/>
            <a:ext cx="423068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charset="0"/>
                <a:ea typeface="ＭＳ Ｐゴシック" charset="0"/>
                <a:cs typeface="ＭＳ Ｐゴシック" charset="0"/>
              </a:defRPr>
            </a:lvl1pPr>
            <a:lvl2pPr>
              <a:defRPr>
                <a:solidFill>
                  <a:schemeClr val="tx1"/>
                </a:solidFill>
                <a:latin typeface="Corbel" charset="0"/>
                <a:ea typeface="ＭＳ Ｐゴシック" charset="0"/>
              </a:defRPr>
            </a:lvl2pPr>
            <a:lvl3pPr>
              <a:defRPr>
                <a:solidFill>
                  <a:schemeClr val="tx1"/>
                </a:solidFill>
                <a:latin typeface="Corbel" charset="0"/>
                <a:ea typeface="ＭＳ Ｐゴシック" charset="0"/>
              </a:defRPr>
            </a:lvl3pPr>
            <a:lvl4pPr>
              <a:defRPr>
                <a:solidFill>
                  <a:schemeClr val="tx1"/>
                </a:solidFill>
                <a:latin typeface="Corbel" charset="0"/>
                <a:ea typeface="ＭＳ Ｐゴシック" charset="0"/>
              </a:defRPr>
            </a:lvl4pPr>
            <a:lvl5pPr>
              <a:defRPr>
                <a:solidFill>
                  <a:schemeClr val="tx1"/>
                </a:solidFill>
                <a:latin typeface="Corbel" charset="0"/>
                <a:ea typeface="ＭＳ Ｐゴシック" charset="0"/>
              </a:defRPr>
            </a:lvl5pPr>
            <a:lvl6pPr marL="457200" fontAlgn="base">
              <a:spcBef>
                <a:spcPct val="0"/>
              </a:spcBef>
              <a:spcAft>
                <a:spcPct val="0"/>
              </a:spcAft>
              <a:defRPr>
                <a:solidFill>
                  <a:schemeClr val="tx1"/>
                </a:solidFill>
                <a:latin typeface="Corbel" charset="0"/>
                <a:ea typeface="ＭＳ Ｐゴシック" charset="0"/>
              </a:defRPr>
            </a:lvl6pPr>
            <a:lvl7pPr marL="914400" fontAlgn="base">
              <a:spcBef>
                <a:spcPct val="0"/>
              </a:spcBef>
              <a:spcAft>
                <a:spcPct val="0"/>
              </a:spcAft>
              <a:defRPr>
                <a:solidFill>
                  <a:schemeClr val="tx1"/>
                </a:solidFill>
                <a:latin typeface="Corbel" charset="0"/>
                <a:ea typeface="ＭＳ Ｐゴシック" charset="0"/>
              </a:defRPr>
            </a:lvl7pPr>
            <a:lvl8pPr marL="1371600" fontAlgn="base">
              <a:spcBef>
                <a:spcPct val="0"/>
              </a:spcBef>
              <a:spcAft>
                <a:spcPct val="0"/>
              </a:spcAft>
              <a:defRPr>
                <a:solidFill>
                  <a:schemeClr val="tx1"/>
                </a:solidFill>
                <a:latin typeface="Corbel" charset="0"/>
                <a:ea typeface="ＭＳ Ｐゴシック" charset="0"/>
              </a:defRPr>
            </a:lvl8pPr>
            <a:lvl9pPr marL="1828800" fontAlgn="base">
              <a:spcBef>
                <a:spcPct val="0"/>
              </a:spcBef>
              <a:spcAft>
                <a:spcPct val="0"/>
              </a:spcAft>
              <a:defRPr>
                <a:solidFill>
                  <a:schemeClr val="tx1"/>
                </a:solidFill>
                <a:latin typeface="Corbel" charset="0"/>
                <a:ea typeface="ＭＳ Ｐゴシック" charset="0"/>
              </a:defRPr>
            </a:lvl9pPr>
          </a:lstStyle>
          <a:p>
            <a:endParaRPr lang="en-US" dirty="0"/>
          </a:p>
          <a:p>
            <a:pPr>
              <a:buFont typeface="Arial" charset="0"/>
              <a:buChar char="•"/>
            </a:pPr>
            <a:r>
              <a:rPr lang="en-US" dirty="0"/>
              <a:t>Description:</a:t>
            </a:r>
          </a:p>
          <a:p>
            <a:pPr lvl="1">
              <a:buFont typeface="Arial" charset="0"/>
              <a:buChar char="•"/>
            </a:pPr>
            <a:r>
              <a:rPr lang="en-US" dirty="0"/>
              <a:t>Basement - Data Center, </a:t>
            </a:r>
            <a:r>
              <a:rPr lang="en-US" dirty="0" err="1"/>
              <a:t>CleanRoom</a:t>
            </a:r>
            <a:r>
              <a:rPr lang="en-US" dirty="0"/>
              <a:t>, Utilities </a:t>
            </a:r>
          </a:p>
          <a:p>
            <a:pPr lvl="1">
              <a:buFont typeface="Arial" charset="0"/>
              <a:buChar char="•"/>
            </a:pPr>
            <a:r>
              <a:rPr lang="en-US" dirty="0"/>
              <a:t>1</a:t>
            </a:r>
            <a:r>
              <a:rPr lang="en-US" baseline="30000" dirty="0"/>
              <a:t>st </a:t>
            </a:r>
            <a:r>
              <a:rPr lang="en-US" dirty="0"/>
              <a:t>  floor – Electronic lab</a:t>
            </a:r>
          </a:p>
          <a:p>
            <a:pPr lvl="1">
              <a:buFont typeface="Arial" charset="0"/>
              <a:buChar char="•"/>
            </a:pPr>
            <a:r>
              <a:rPr lang="en-US" dirty="0"/>
              <a:t>2</a:t>
            </a:r>
            <a:r>
              <a:rPr lang="en-US" baseline="30000" dirty="0"/>
              <a:t>nd</a:t>
            </a:r>
            <a:r>
              <a:rPr lang="en-US" dirty="0"/>
              <a:t> ,3</a:t>
            </a:r>
            <a:r>
              <a:rPr lang="en-US" baseline="30000" dirty="0"/>
              <a:t>rd</a:t>
            </a:r>
            <a:r>
              <a:rPr lang="en-US" dirty="0"/>
              <a:t>  floors-Offices</a:t>
            </a:r>
          </a:p>
          <a:p>
            <a:pPr lvl="1">
              <a:buFont typeface="Arial" charset="0"/>
              <a:buChar char="•"/>
            </a:pPr>
            <a:r>
              <a:rPr lang="en-US" dirty="0"/>
              <a:t>Technological Roof –telescopes, satellites antenna, space science experiments  </a:t>
            </a:r>
          </a:p>
          <a:p>
            <a:pPr>
              <a:buFont typeface="Arial" charset="0"/>
              <a:buChar char="•"/>
            </a:pPr>
            <a:endParaRPr lang="en-US" dirty="0"/>
          </a:p>
          <a:p>
            <a:r>
              <a:rPr lang="en-US" dirty="0"/>
              <a:t>Status: </a:t>
            </a:r>
            <a:r>
              <a:rPr lang="en-US" dirty="0" smtClean="0"/>
              <a:t>under construction</a:t>
            </a:r>
          </a:p>
          <a:p>
            <a:endParaRPr lang="en-US" dirty="0"/>
          </a:p>
        </p:txBody>
      </p:sp>
      <p:sp>
        <p:nvSpPr>
          <p:cNvPr id="11" name="TextBox 10"/>
          <p:cNvSpPr txBox="1"/>
          <p:nvPr/>
        </p:nvSpPr>
        <p:spPr>
          <a:xfrm>
            <a:off x="1529863" y="291224"/>
            <a:ext cx="6084277" cy="1200329"/>
          </a:xfrm>
          <a:prstGeom prst="rect">
            <a:avLst/>
          </a:prstGeom>
          <a:noFill/>
        </p:spPr>
        <p:txBody>
          <a:bodyPr wrap="square" rtlCol="0">
            <a:spAutoFit/>
          </a:bodyPr>
          <a:lstStyle/>
          <a:p>
            <a:pPr algn="ctr"/>
            <a:r>
              <a:rPr lang="en-US" b="1" dirty="0" smtClean="0">
                <a:solidFill>
                  <a:srgbClr val="000000"/>
                </a:solidFill>
              </a:rPr>
              <a:t>HOW WE ACHIVE PERFORMANCE </a:t>
            </a:r>
          </a:p>
          <a:p>
            <a:pPr algn="ctr"/>
            <a:r>
              <a:rPr lang="en-US" b="1" dirty="0" smtClean="0">
                <a:solidFill>
                  <a:srgbClr val="00B0F0"/>
                </a:solidFill>
              </a:rPr>
              <a:t>TECHNOLOGY DEVELOPMENT</a:t>
            </a:r>
          </a:p>
          <a:p>
            <a:pPr algn="ctr"/>
            <a:r>
              <a:rPr lang="en-US" b="1" dirty="0" smtClean="0">
                <a:solidFill>
                  <a:srgbClr val="00B0F0"/>
                </a:solidFill>
              </a:rPr>
              <a:t>Space </a:t>
            </a:r>
            <a:r>
              <a:rPr lang="en-US" b="1" dirty="0">
                <a:solidFill>
                  <a:srgbClr val="00B0F0"/>
                </a:solidFill>
              </a:rPr>
              <a:t>Science and Technology Center</a:t>
            </a:r>
          </a:p>
          <a:p>
            <a:pPr algn="ctr"/>
            <a:endParaRPr lang="en-US" b="1" dirty="0">
              <a:solidFill>
                <a:srgbClr val="00B0F0"/>
              </a:solidFill>
            </a:endParaRPr>
          </a:p>
        </p:txBody>
      </p:sp>
    </p:spTree>
    <p:extLst>
      <p:ext uri="{BB962C8B-B14F-4D97-AF65-F5344CB8AC3E}">
        <p14:creationId xmlns:p14="http://schemas.microsoft.com/office/powerpoint/2010/main" val="315779917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p:cNvSpPr>
            <a:spLocks noChangeArrowheads="1"/>
          </p:cNvSpPr>
          <p:nvPr/>
        </p:nvSpPr>
        <p:spPr bwMode="auto">
          <a:xfrm>
            <a:off x="2573339" y="610506"/>
            <a:ext cx="2903537" cy="922618"/>
          </a:xfrm>
          <a:prstGeom prst="cloudCallout">
            <a:avLst>
              <a:gd name="adj1" fmla="val -18634"/>
              <a:gd name="adj2" fmla="val 133713"/>
            </a:avLst>
          </a:prstGeom>
          <a:noFill/>
          <a:ln w="109800">
            <a:solidFill>
              <a:srgbClr val="FF3333"/>
            </a:solidFill>
            <a:round/>
            <a:headEnd/>
            <a:tailEnd/>
          </a:ln>
          <a:effectLst/>
          <a:extLst/>
        </p:spPr>
        <p:txBody>
          <a:bodyPr lIns="81639" tIns="40820" rIns="81639" bIns="40820" anchor="ctr"/>
          <a:lstStyle/>
          <a:p>
            <a:pPr algn="ctr">
              <a:tabLst>
                <a:tab pos="656650" algn="l"/>
                <a:tab pos="1313299" algn="l"/>
                <a:tab pos="1969949" algn="l"/>
                <a:tab pos="2626599" algn="l"/>
              </a:tabLst>
              <a:defRPr/>
            </a:pPr>
            <a:r>
              <a:rPr lang="en-GB" dirty="0" smtClean="0"/>
              <a:t>What are our Managerial Tools</a:t>
            </a:r>
            <a:endParaRPr lang="en-GB" dirty="0"/>
          </a:p>
        </p:txBody>
      </p:sp>
      <p:pic>
        <p:nvPicPr>
          <p:cNvPr id="4" name="Picture 3"/>
          <p:cNvPicPr>
            <a:picLocks noChangeAspect="1"/>
          </p:cNvPicPr>
          <p:nvPr/>
        </p:nvPicPr>
        <p:blipFill>
          <a:blip r:embed="rId3"/>
          <a:stretch>
            <a:fillRect/>
          </a:stretch>
        </p:blipFill>
        <p:spPr>
          <a:xfrm>
            <a:off x="1677062" y="2490858"/>
            <a:ext cx="2845926" cy="2260355"/>
          </a:xfrm>
          <a:prstGeom prst="rect">
            <a:avLst/>
          </a:prstGeom>
        </p:spPr>
      </p:pic>
    </p:spTree>
    <p:extLst>
      <p:ext uri="{BB962C8B-B14F-4D97-AF65-F5344CB8AC3E}">
        <p14:creationId xmlns:p14="http://schemas.microsoft.com/office/powerpoint/2010/main" val="13342277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2510" y="36628"/>
            <a:ext cx="5859964" cy="1200150"/>
          </a:xfrm>
        </p:spPr>
        <p:txBody>
          <a:bodyPr/>
          <a:lstStyle/>
          <a:p>
            <a:pPr algn="l"/>
            <a:r>
              <a:rPr lang="en-US" dirty="0" smtClean="0"/>
              <a:t>ERP @ ISS</a:t>
            </a:r>
            <a:endParaRPr lang="en-US" dirty="0"/>
          </a:p>
        </p:txBody>
      </p:sp>
      <p:sp>
        <p:nvSpPr>
          <p:cNvPr id="3" name="Content Placeholder 2"/>
          <p:cNvSpPr>
            <a:spLocks noGrp="1"/>
          </p:cNvSpPr>
          <p:nvPr>
            <p:ph idx="1"/>
          </p:nvPr>
        </p:nvSpPr>
        <p:spPr>
          <a:xfrm>
            <a:off x="374471" y="947927"/>
            <a:ext cx="8205787" cy="2819774"/>
          </a:xfrm>
        </p:spPr>
        <p:txBody>
          <a:bodyPr>
            <a:noAutofit/>
          </a:bodyPr>
          <a:lstStyle/>
          <a:p>
            <a:pPr marL="0" indent="0">
              <a:buNone/>
            </a:pPr>
            <a:r>
              <a:rPr lang="en-US" sz="1600" b="1" dirty="0" smtClean="0"/>
              <a:t>Institute of Space Science has </a:t>
            </a:r>
            <a:r>
              <a:rPr lang="en-US" sz="1600" b="1" dirty="0"/>
              <a:t>chosen a modern </a:t>
            </a:r>
            <a:r>
              <a:rPr lang="en-US" sz="1600" b="1" dirty="0" smtClean="0"/>
              <a:t>ERP(Enterprise Resource Planning)</a:t>
            </a:r>
            <a:r>
              <a:rPr lang="en-US" sz="1600" b="1" dirty="0"/>
              <a:t> </a:t>
            </a:r>
            <a:r>
              <a:rPr lang="en-US" sz="1600" b="1" dirty="0" smtClean="0"/>
              <a:t>solution</a:t>
            </a:r>
            <a:r>
              <a:rPr lang="en-US" sz="1600" b="1" dirty="0"/>
              <a:t>: </a:t>
            </a:r>
            <a:r>
              <a:rPr lang="en-US" sz="1600" b="1" dirty="0" smtClean="0"/>
              <a:t>EMSYS </a:t>
            </a:r>
            <a:r>
              <a:rPr lang="en-US" sz="1600" b="1" dirty="0"/>
              <a:t>-Enterprise Management </a:t>
            </a:r>
            <a:r>
              <a:rPr lang="en-US" sz="1600" b="1" dirty="0" smtClean="0"/>
              <a:t>System</a:t>
            </a:r>
          </a:p>
          <a:p>
            <a:pPr marL="0" indent="0">
              <a:buNone/>
            </a:pPr>
            <a:r>
              <a:rPr lang="en-US" sz="1600" b="1" dirty="0" smtClean="0"/>
              <a:t>Components:</a:t>
            </a:r>
          </a:p>
          <a:p>
            <a:pPr>
              <a:buFontTx/>
              <a:buChar char="-"/>
            </a:pPr>
            <a:r>
              <a:rPr lang="en-US" sz="1600" b="1" dirty="0" smtClean="0"/>
              <a:t>HR &amp; payroll</a:t>
            </a:r>
          </a:p>
          <a:p>
            <a:pPr>
              <a:buFontTx/>
              <a:buChar char="-"/>
            </a:pPr>
            <a:r>
              <a:rPr lang="en-US" sz="1600" b="1" dirty="0" smtClean="0"/>
              <a:t>Financial</a:t>
            </a:r>
          </a:p>
          <a:p>
            <a:pPr>
              <a:buFontTx/>
              <a:buChar char="-"/>
            </a:pPr>
            <a:r>
              <a:rPr lang="en-US" sz="1600" b="1" dirty="0" smtClean="0"/>
              <a:t>Logistic</a:t>
            </a:r>
          </a:p>
          <a:p>
            <a:pPr>
              <a:buFontTx/>
              <a:buChar char="-"/>
            </a:pPr>
            <a:r>
              <a:rPr lang="en-US" sz="1600" b="1" dirty="0" smtClean="0"/>
              <a:t>Business Intelligence</a:t>
            </a:r>
          </a:p>
          <a:p>
            <a:pPr>
              <a:buFontTx/>
              <a:buChar char="-"/>
            </a:pPr>
            <a:r>
              <a:rPr lang="en-US" sz="1600" b="1" dirty="0" smtClean="0"/>
              <a:t>Project Management (available  end of 2012)</a:t>
            </a:r>
          </a:p>
          <a:p>
            <a:pPr marL="0" indent="0">
              <a:buNone/>
            </a:pPr>
            <a:endParaRPr lang="en-US" sz="1600" b="1" dirty="0"/>
          </a:p>
          <a:p>
            <a:pPr marL="0" indent="0">
              <a:buNone/>
            </a:pPr>
            <a:r>
              <a:rPr lang="en-US" sz="1600" b="1" dirty="0" smtClean="0"/>
              <a:t>Features:</a:t>
            </a:r>
          </a:p>
          <a:p>
            <a:pPr marL="0" indent="0">
              <a:buNone/>
            </a:pPr>
            <a:r>
              <a:rPr lang="en-US" sz="1600" b="1" dirty="0" smtClean="0"/>
              <a:t>-Oracle DB</a:t>
            </a:r>
          </a:p>
          <a:p>
            <a:pPr marL="0" indent="0">
              <a:buNone/>
            </a:pPr>
            <a:r>
              <a:rPr lang="en-US" sz="1600" b="1" dirty="0" smtClean="0"/>
              <a:t>-Java </a:t>
            </a:r>
            <a:r>
              <a:rPr lang="en-US" sz="1600" b="1" dirty="0" err="1" smtClean="0"/>
              <a:t>WebStart</a:t>
            </a:r>
            <a:r>
              <a:rPr lang="en-US" sz="1600" b="1" dirty="0" smtClean="0"/>
              <a:t> GUI</a:t>
            </a:r>
          </a:p>
          <a:p>
            <a:pPr marL="0" indent="0">
              <a:buNone/>
            </a:pPr>
            <a:r>
              <a:rPr lang="en-US" sz="1600" b="1" dirty="0" smtClean="0"/>
              <a:t>-cross platform </a:t>
            </a:r>
          </a:p>
          <a:p>
            <a:pPr marL="0" indent="0">
              <a:buNone/>
            </a:pPr>
            <a:r>
              <a:rPr lang="en-US" sz="1600" b="1" dirty="0" smtClean="0"/>
              <a:t>(Windows, Linux, Mac OX)</a:t>
            </a:r>
          </a:p>
          <a:p>
            <a:pPr marL="0" indent="0">
              <a:buNone/>
            </a:pPr>
            <a:r>
              <a:rPr lang="en-US" sz="1600" b="1" dirty="0" smtClean="0"/>
              <a:t> </a:t>
            </a:r>
            <a:endParaRPr lang="en-US" sz="1600" b="1" dirty="0"/>
          </a:p>
          <a:p>
            <a:pPr marL="0" indent="0">
              <a:buNone/>
            </a:pPr>
            <a:endParaRPr lang="en-US" sz="1600" b="1" dirty="0" smtClean="0"/>
          </a:p>
          <a:p>
            <a:pPr marL="0" indent="0">
              <a:buNone/>
            </a:pPr>
            <a:endParaRPr lang="en-US" sz="1600" b="1" dirty="0"/>
          </a:p>
          <a:p>
            <a:endParaRPr lang="en-US" sz="1600" b="1" dirty="0"/>
          </a:p>
        </p:txBody>
      </p:sp>
      <p:pic>
        <p:nvPicPr>
          <p:cNvPr id="6" name="Picture 5" descr="EMSYS-ISS-log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0933" y="1384945"/>
            <a:ext cx="4640178" cy="2670331"/>
          </a:xfrm>
          <a:prstGeom prst="rect">
            <a:avLst/>
          </a:prstGeom>
        </p:spPr>
      </p:pic>
    </p:spTree>
    <p:extLst>
      <p:ext uri="{BB962C8B-B14F-4D97-AF65-F5344CB8AC3E}">
        <p14:creationId xmlns:p14="http://schemas.microsoft.com/office/powerpoint/2010/main" val="287953504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t>ERP –</a:t>
            </a:r>
            <a:r>
              <a:rPr lang="en-US" sz="4000" dirty="0" err="1" smtClean="0"/>
              <a:t>HR&amp;PayRoll</a:t>
            </a:r>
            <a:r>
              <a:rPr lang="en-US" sz="4000" dirty="0" smtClean="0"/>
              <a:t>  </a:t>
            </a:r>
            <a:r>
              <a:rPr lang="en-US" sz="4000" dirty="0"/>
              <a:t>@ ISS</a:t>
            </a:r>
          </a:p>
        </p:txBody>
      </p:sp>
      <p:sp>
        <p:nvSpPr>
          <p:cNvPr id="3" name="Content Placeholder 2"/>
          <p:cNvSpPr>
            <a:spLocks noGrp="1"/>
          </p:cNvSpPr>
          <p:nvPr>
            <p:ph idx="1"/>
          </p:nvPr>
        </p:nvSpPr>
        <p:spPr>
          <a:xfrm>
            <a:off x="580572" y="1374322"/>
            <a:ext cx="7810047" cy="3320142"/>
          </a:xfrm>
        </p:spPr>
        <p:txBody>
          <a:bodyPr>
            <a:normAutofit fontScale="92500" lnSpcReduction="10000"/>
          </a:bodyPr>
          <a:lstStyle/>
          <a:p>
            <a:r>
              <a:rPr lang="en-US" sz="2000" b="1" dirty="0" smtClean="0"/>
              <a:t>Staff Management</a:t>
            </a:r>
            <a:r>
              <a:rPr lang="en-US" sz="2000" dirty="0" smtClean="0"/>
              <a:t> </a:t>
            </a:r>
          </a:p>
          <a:p>
            <a:r>
              <a:rPr lang="en-US" sz="2000" b="1" dirty="0" smtClean="0"/>
              <a:t>Organization chart </a:t>
            </a:r>
          </a:p>
          <a:p>
            <a:r>
              <a:rPr lang="en-US" sz="2000" b="1" dirty="0" smtClean="0"/>
              <a:t>Time </a:t>
            </a:r>
            <a:r>
              <a:rPr lang="en-US" sz="2000" b="1" dirty="0"/>
              <a:t>Management</a:t>
            </a:r>
            <a:r>
              <a:rPr lang="en-US" sz="2000" dirty="0"/>
              <a:t> </a:t>
            </a:r>
          </a:p>
          <a:p>
            <a:r>
              <a:rPr lang="en-US" sz="2000" b="1" dirty="0" smtClean="0"/>
              <a:t>Payroll</a:t>
            </a:r>
            <a:r>
              <a:rPr lang="en-US" sz="2000" dirty="0"/>
              <a:t> </a:t>
            </a:r>
            <a:endParaRPr lang="en-US" sz="2000" dirty="0" smtClean="0"/>
          </a:p>
          <a:p>
            <a:r>
              <a:rPr lang="en-US" sz="2000" b="1" dirty="0" err="1" smtClean="0"/>
              <a:t>Recruite</a:t>
            </a:r>
            <a:r>
              <a:rPr lang="en-US" sz="2000" b="1" dirty="0" smtClean="0"/>
              <a:t> </a:t>
            </a:r>
            <a:r>
              <a:rPr lang="en-US" sz="2000" b="1" dirty="0"/>
              <a:t>and selection</a:t>
            </a:r>
            <a:r>
              <a:rPr lang="en-US" sz="2000" dirty="0"/>
              <a:t> </a:t>
            </a:r>
            <a:endParaRPr lang="en-US" sz="2000" dirty="0" smtClean="0"/>
          </a:p>
          <a:p>
            <a:r>
              <a:rPr lang="en-US" sz="2000" b="1" dirty="0" smtClean="0"/>
              <a:t>Scholarship </a:t>
            </a:r>
            <a:r>
              <a:rPr lang="en-US" sz="2000" b="1" dirty="0"/>
              <a:t>and Training </a:t>
            </a:r>
            <a:endParaRPr lang="en-US" sz="2000" dirty="0"/>
          </a:p>
          <a:p>
            <a:r>
              <a:rPr lang="en-US" sz="2000" b="1" dirty="0" smtClean="0"/>
              <a:t>Performances </a:t>
            </a:r>
            <a:r>
              <a:rPr lang="en-US" sz="2000" b="1" dirty="0"/>
              <a:t>Evaluation</a:t>
            </a:r>
            <a:r>
              <a:rPr lang="en-US" sz="2000" dirty="0"/>
              <a:t> </a:t>
            </a:r>
            <a:endParaRPr lang="en-US" sz="2000" dirty="0" smtClean="0"/>
          </a:p>
          <a:p>
            <a:r>
              <a:rPr lang="en-US" sz="2000" b="1" dirty="0" smtClean="0"/>
              <a:t>Reports</a:t>
            </a:r>
            <a:r>
              <a:rPr lang="en-US" sz="2000" dirty="0"/>
              <a:t> </a:t>
            </a:r>
            <a:endParaRPr lang="en-US" sz="2000" dirty="0" smtClean="0"/>
          </a:p>
          <a:p>
            <a:r>
              <a:rPr lang="en-US" sz="2000" b="1" dirty="0" smtClean="0"/>
              <a:t>Tax </a:t>
            </a:r>
            <a:r>
              <a:rPr lang="en-US" sz="2000" b="1" dirty="0"/>
              <a:t>Declarations and Taxes</a:t>
            </a:r>
            <a:r>
              <a:rPr lang="en-US" sz="2000" dirty="0"/>
              <a:t> </a:t>
            </a:r>
            <a:endParaRPr lang="en-US" sz="2000" dirty="0" smtClean="0"/>
          </a:p>
          <a:p>
            <a:r>
              <a:rPr lang="en-US" sz="2000" b="1" dirty="0" smtClean="0"/>
              <a:t>Other </a:t>
            </a:r>
            <a:r>
              <a:rPr lang="en-US" sz="2000" b="1" dirty="0"/>
              <a:t>systems </a:t>
            </a:r>
            <a:r>
              <a:rPr lang="en-US" sz="2000" b="1" dirty="0" smtClean="0"/>
              <a:t>integration</a:t>
            </a:r>
            <a:r>
              <a:rPr lang="en-US" sz="2000" dirty="0"/>
              <a:t>: </a:t>
            </a:r>
            <a:r>
              <a:rPr lang="en-US" sz="2000" b="1" dirty="0"/>
              <a:t>SAP </a:t>
            </a:r>
            <a:r>
              <a:rPr lang="en-US" sz="2000" b="1" dirty="0" err="1"/>
              <a:t>Fl</a:t>
            </a:r>
            <a:r>
              <a:rPr lang="en-US" sz="2000" b="1" dirty="0"/>
              <a:t>, CO and HR.</a:t>
            </a:r>
          </a:p>
          <a:p>
            <a:endParaRPr lang="en-US" sz="2000" dirty="0"/>
          </a:p>
        </p:txBody>
      </p:sp>
      <p:pic>
        <p:nvPicPr>
          <p:cNvPr id="5" name="Picture 4" descr="EMSYS-ISS-H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7450" y="1551050"/>
            <a:ext cx="3983878" cy="2295128"/>
          </a:xfrm>
          <a:prstGeom prst="rect">
            <a:avLst/>
          </a:prstGeom>
        </p:spPr>
      </p:pic>
      <p:pic>
        <p:nvPicPr>
          <p:cNvPr id="6" name="Picture 5"/>
          <p:cNvPicPr>
            <a:picLocks noChangeAspect="1"/>
          </p:cNvPicPr>
          <p:nvPr/>
        </p:nvPicPr>
        <p:blipFill>
          <a:blip r:embed="rId4"/>
          <a:stretch>
            <a:fillRect/>
          </a:stretch>
        </p:blipFill>
        <p:spPr>
          <a:xfrm>
            <a:off x="7292533" y="214575"/>
            <a:ext cx="1590033" cy="973431"/>
          </a:xfrm>
          <a:prstGeom prst="rect">
            <a:avLst/>
          </a:prstGeom>
        </p:spPr>
      </p:pic>
    </p:spTree>
    <p:extLst>
      <p:ext uri="{BB962C8B-B14F-4D97-AF65-F5344CB8AC3E}">
        <p14:creationId xmlns:p14="http://schemas.microsoft.com/office/powerpoint/2010/main" val="116222552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ERP – FI @ ISS</a:t>
            </a:r>
            <a:endParaRPr lang="en-US" dirty="0"/>
          </a:p>
        </p:txBody>
      </p:sp>
      <p:sp>
        <p:nvSpPr>
          <p:cNvPr id="3" name="Content Placeholder 2"/>
          <p:cNvSpPr>
            <a:spLocks noGrp="1"/>
          </p:cNvSpPr>
          <p:nvPr>
            <p:ph idx="1"/>
          </p:nvPr>
        </p:nvSpPr>
        <p:spPr>
          <a:xfrm>
            <a:off x="900113" y="1729367"/>
            <a:ext cx="7345363" cy="2819774"/>
          </a:xfrm>
        </p:spPr>
        <p:txBody>
          <a:bodyPr>
            <a:normAutofit fontScale="55000" lnSpcReduction="20000"/>
          </a:bodyPr>
          <a:lstStyle/>
          <a:p>
            <a:pPr lvl="0"/>
            <a:r>
              <a:rPr lang="en-US" b="1" dirty="0"/>
              <a:t>Financial Accounting. </a:t>
            </a:r>
            <a:endParaRPr lang="en-US" dirty="0"/>
          </a:p>
          <a:p>
            <a:pPr lvl="0"/>
            <a:r>
              <a:rPr lang="en-US" b="1" dirty="0"/>
              <a:t>Multiple accounting </a:t>
            </a:r>
            <a:endParaRPr lang="en-US" dirty="0"/>
          </a:p>
          <a:p>
            <a:pPr lvl="0"/>
            <a:r>
              <a:rPr lang="en-US" b="1" dirty="0"/>
              <a:t>Accounts </a:t>
            </a:r>
            <a:r>
              <a:rPr lang="en-US" b="1" dirty="0" smtClean="0"/>
              <a:t>Payable/Receivable</a:t>
            </a:r>
            <a:r>
              <a:rPr lang="en-US" b="1" dirty="0"/>
              <a:t> </a:t>
            </a:r>
            <a:endParaRPr lang="en-US" dirty="0"/>
          </a:p>
          <a:p>
            <a:pPr lvl="0"/>
            <a:r>
              <a:rPr lang="en-US" b="1" dirty="0"/>
              <a:t>Fixed Asset. </a:t>
            </a:r>
            <a:endParaRPr lang="en-US" dirty="0"/>
          </a:p>
          <a:p>
            <a:pPr lvl="0"/>
            <a:r>
              <a:rPr lang="en-US" b="1" dirty="0"/>
              <a:t>Cost Accounting. </a:t>
            </a:r>
            <a:endParaRPr lang="en-US" dirty="0"/>
          </a:p>
          <a:p>
            <a:pPr lvl="0"/>
            <a:r>
              <a:rPr lang="en-US" b="1" dirty="0"/>
              <a:t>Cash Management. </a:t>
            </a:r>
            <a:endParaRPr lang="en-US" dirty="0"/>
          </a:p>
          <a:p>
            <a:pPr lvl="0"/>
            <a:r>
              <a:rPr lang="en-US" b="1" dirty="0"/>
              <a:t>Budgets</a:t>
            </a:r>
            <a:endParaRPr lang="en-US" dirty="0"/>
          </a:p>
          <a:p>
            <a:pPr lvl="0"/>
            <a:r>
              <a:rPr lang="en-US" b="1" dirty="0"/>
              <a:t>Indicators.</a:t>
            </a:r>
            <a:r>
              <a:rPr lang="en-US" dirty="0"/>
              <a:t>  </a:t>
            </a:r>
          </a:p>
          <a:p>
            <a:pPr lvl="0"/>
            <a:r>
              <a:rPr lang="en-US" b="1" dirty="0"/>
              <a:t>Logbooks. </a:t>
            </a:r>
            <a:endParaRPr lang="en-US" dirty="0"/>
          </a:p>
          <a:p>
            <a:pPr lvl="0"/>
            <a:r>
              <a:rPr lang="en-US" b="1" dirty="0"/>
              <a:t>Financial Consolidation.  </a:t>
            </a:r>
            <a:endParaRPr lang="en-US" dirty="0"/>
          </a:p>
          <a:p>
            <a:endParaRPr lang="en-US" dirty="0"/>
          </a:p>
        </p:txBody>
      </p:sp>
      <p:sp>
        <p:nvSpPr>
          <p:cNvPr id="4" name="TextBox 3"/>
          <p:cNvSpPr txBox="1"/>
          <p:nvPr/>
        </p:nvSpPr>
        <p:spPr>
          <a:xfrm>
            <a:off x="779288" y="1244619"/>
            <a:ext cx="8009342" cy="369332"/>
          </a:xfrm>
          <a:prstGeom prst="rect">
            <a:avLst/>
          </a:prstGeom>
          <a:noFill/>
        </p:spPr>
        <p:txBody>
          <a:bodyPr wrap="square" rtlCol="0">
            <a:spAutoFit/>
          </a:bodyPr>
          <a:lstStyle/>
          <a:p>
            <a:r>
              <a:rPr lang="en-US" dirty="0" smtClean="0"/>
              <a:t>EMSYS Financial offers an overview on the financial situation of the ISS in real time.</a:t>
            </a:r>
            <a:endParaRPr lang="en-US" dirty="0"/>
          </a:p>
        </p:txBody>
      </p:sp>
      <p:pic>
        <p:nvPicPr>
          <p:cNvPr id="8" name="Picture 7" descr="EMSYS-ISS-F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421" y="2561563"/>
            <a:ext cx="4142615" cy="2344115"/>
          </a:xfrm>
          <a:prstGeom prst="rect">
            <a:avLst/>
          </a:prstGeom>
        </p:spPr>
      </p:pic>
      <p:pic>
        <p:nvPicPr>
          <p:cNvPr id="10" name="Picture 9"/>
          <p:cNvPicPr>
            <a:picLocks noChangeAspect="1"/>
          </p:cNvPicPr>
          <p:nvPr/>
        </p:nvPicPr>
        <p:blipFill>
          <a:blip r:embed="rId4"/>
          <a:stretch>
            <a:fillRect/>
          </a:stretch>
        </p:blipFill>
        <p:spPr>
          <a:xfrm>
            <a:off x="7066095" y="195329"/>
            <a:ext cx="1803941" cy="897068"/>
          </a:xfrm>
          <a:prstGeom prst="rect">
            <a:avLst/>
          </a:prstGeom>
        </p:spPr>
      </p:pic>
    </p:spTree>
    <p:extLst>
      <p:ext uri="{BB962C8B-B14F-4D97-AF65-F5344CB8AC3E}">
        <p14:creationId xmlns:p14="http://schemas.microsoft.com/office/powerpoint/2010/main" val="86111673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6"/>
          <p:cNvSpPr>
            <a:spLocks noGrp="1"/>
          </p:cNvSpPr>
          <p:nvPr>
            <p:ph type="sldNum" sz="quarter" idx="12"/>
          </p:nvPr>
        </p:nvSpPr>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2AAC25D7-9AE8-A14A-B44C-482E6BC2D327}" type="slidenum">
              <a:rPr lang="en-US" sz="1100">
                <a:latin typeface="Times New Roman" charset="0"/>
              </a:rPr>
              <a:pPr/>
              <a:t>5</a:t>
            </a:fld>
            <a:endParaRPr lang="en-US" sz="1100">
              <a:latin typeface="Times New Roman" charset="0"/>
            </a:endParaRPr>
          </a:p>
        </p:txBody>
      </p:sp>
      <p:sp>
        <p:nvSpPr>
          <p:cNvPr id="9219" name="Rectangle 3"/>
          <p:cNvSpPr>
            <a:spLocks noChangeArrowheads="1"/>
          </p:cNvSpPr>
          <p:nvPr/>
        </p:nvSpPr>
        <p:spPr bwMode="auto">
          <a:xfrm>
            <a:off x="1" y="1466642"/>
            <a:ext cx="1846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GB" sz="1600"/>
          </a:p>
        </p:txBody>
      </p:sp>
      <p:sp>
        <p:nvSpPr>
          <p:cNvPr id="9220" name="Rectangle 4"/>
          <p:cNvSpPr>
            <a:spLocks noChangeArrowheads="1"/>
          </p:cNvSpPr>
          <p:nvPr/>
        </p:nvSpPr>
        <p:spPr bwMode="auto">
          <a:xfrm>
            <a:off x="1" y="1466642"/>
            <a:ext cx="1846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GB" sz="1600"/>
          </a:p>
        </p:txBody>
      </p:sp>
      <p:sp>
        <p:nvSpPr>
          <p:cNvPr id="9221" name="Rectangle 5"/>
          <p:cNvSpPr>
            <a:spLocks noChangeArrowheads="1"/>
          </p:cNvSpPr>
          <p:nvPr/>
        </p:nvSpPr>
        <p:spPr bwMode="auto">
          <a:xfrm>
            <a:off x="1" y="1635919"/>
            <a:ext cx="1846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GB" sz="1600"/>
          </a:p>
        </p:txBody>
      </p:sp>
      <p:sp>
        <p:nvSpPr>
          <p:cNvPr id="9222" name="Rectangle 6"/>
          <p:cNvSpPr>
            <a:spLocks noChangeArrowheads="1"/>
          </p:cNvSpPr>
          <p:nvPr/>
        </p:nvSpPr>
        <p:spPr bwMode="auto">
          <a:xfrm>
            <a:off x="0" y="1601391"/>
            <a:ext cx="1846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ro-RO" sz="2000">
              <a:solidFill>
                <a:srgbClr val="FFFF00"/>
              </a:solidFill>
              <a:latin typeface="Times New Roman" charset="0"/>
            </a:endParaRPr>
          </a:p>
        </p:txBody>
      </p:sp>
      <p:sp>
        <p:nvSpPr>
          <p:cNvPr id="9223" name="Rectangle 7"/>
          <p:cNvSpPr>
            <a:spLocks noChangeArrowheads="1"/>
          </p:cNvSpPr>
          <p:nvPr/>
        </p:nvSpPr>
        <p:spPr bwMode="auto">
          <a:xfrm>
            <a:off x="1" y="1635919"/>
            <a:ext cx="1846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GB" sz="1600"/>
          </a:p>
        </p:txBody>
      </p:sp>
      <p:sp>
        <p:nvSpPr>
          <p:cNvPr id="9224" name="Rectangle 8"/>
          <p:cNvSpPr>
            <a:spLocks noChangeArrowheads="1"/>
          </p:cNvSpPr>
          <p:nvPr/>
        </p:nvSpPr>
        <p:spPr bwMode="auto">
          <a:xfrm>
            <a:off x="0" y="2745373"/>
            <a:ext cx="1846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GB" sz="1600"/>
          </a:p>
        </p:txBody>
      </p:sp>
      <p:sp>
        <p:nvSpPr>
          <p:cNvPr id="9225" name="Rectangle 9"/>
          <p:cNvSpPr>
            <a:spLocks noChangeArrowheads="1"/>
          </p:cNvSpPr>
          <p:nvPr/>
        </p:nvSpPr>
        <p:spPr bwMode="auto">
          <a:xfrm>
            <a:off x="0" y="2600295"/>
            <a:ext cx="1846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o-RO" sz="2000">
              <a:solidFill>
                <a:srgbClr val="FFFF00"/>
              </a:solidFill>
              <a:latin typeface="Times New Roman" charset="0"/>
            </a:endParaRPr>
          </a:p>
        </p:txBody>
      </p:sp>
      <p:sp>
        <p:nvSpPr>
          <p:cNvPr id="532492" name="Text Box 12"/>
          <p:cNvSpPr txBox="1">
            <a:spLocks noChangeArrowheads="1"/>
          </p:cNvSpPr>
          <p:nvPr/>
        </p:nvSpPr>
        <p:spPr bwMode="auto">
          <a:xfrm>
            <a:off x="228600" y="494396"/>
            <a:ext cx="86106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buFontTx/>
              <a:buAutoNum type="arabicPeriod"/>
            </a:pPr>
            <a:r>
              <a:rPr lang="en-US" sz="2000" b="1" dirty="0">
                <a:solidFill>
                  <a:srgbClr val="000000"/>
                </a:solidFill>
              </a:rPr>
              <a:t>1956 </a:t>
            </a:r>
            <a:r>
              <a:rPr lang="en-US" sz="2000" b="1" dirty="0">
                <a:solidFill>
                  <a:srgbClr val="000000"/>
                </a:solidFill>
                <a:cs typeface="Arial" charset="0"/>
              </a:rPr>
              <a:t>÷ 1977</a:t>
            </a:r>
          </a:p>
          <a:p>
            <a:pPr>
              <a:spcBef>
                <a:spcPct val="30000"/>
              </a:spcBef>
            </a:pPr>
            <a:r>
              <a:rPr lang="en-US" sz="2000" b="1" dirty="0">
                <a:solidFill>
                  <a:srgbClr val="000000"/>
                </a:solidFill>
                <a:cs typeface="Arial" charset="0"/>
              </a:rPr>
              <a:t>		Cosmic Ray Laboratory </a:t>
            </a:r>
          </a:p>
          <a:p>
            <a:pPr>
              <a:spcBef>
                <a:spcPct val="10000"/>
              </a:spcBef>
            </a:pPr>
            <a:r>
              <a:rPr lang="en-US" sz="2000" b="1" dirty="0">
                <a:solidFill>
                  <a:srgbClr val="000000"/>
                </a:solidFill>
                <a:cs typeface="Arial" charset="0"/>
              </a:rPr>
              <a:t>		</a:t>
            </a:r>
            <a:r>
              <a:rPr lang="en-US" b="1" dirty="0">
                <a:solidFill>
                  <a:srgbClr val="000000"/>
                </a:solidFill>
                <a:cs typeface="Arial" charset="0"/>
              </a:rPr>
              <a:t>Institute for Atomic Physics, Bucharest</a:t>
            </a:r>
          </a:p>
        </p:txBody>
      </p:sp>
      <p:sp>
        <p:nvSpPr>
          <p:cNvPr id="532493" name="Text Box 13"/>
          <p:cNvSpPr txBox="1">
            <a:spLocks noChangeArrowheads="1"/>
          </p:cNvSpPr>
          <p:nvPr/>
        </p:nvSpPr>
        <p:spPr bwMode="auto">
          <a:xfrm>
            <a:off x="1371600" y="171450"/>
            <a:ext cx="5562600" cy="461665"/>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spcBef>
                <a:spcPct val="50000"/>
              </a:spcBef>
            </a:pPr>
            <a:r>
              <a:rPr lang="en-US" sz="2400" b="1" dirty="0">
                <a:effectLst>
                  <a:outerShdw blurRad="38100" dist="38100" dir="2700000" algn="tl">
                    <a:srgbClr val="000000"/>
                  </a:outerShdw>
                </a:effectLst>
              </a:rPr>
              <a:t>Short history</a:t>
            </a:r>
          </a:p>
        </p:txBody>
      </p:sp>
      <p:sp>
        <p:nvSpPr>
          <p:cNvPr id="532494" name="Text Box 14"/>
          <p:cNvSpPr txBox="1">
            <a:spLocks noChangeArrowheads="1"/>
          </p:cNvSpPr>
          <p:nvPr/>
        </p:nvSpPr>
        <p:spPr bwMode="auto">
          <a:xfrm>
            <a:off x="228600" y="1714500"/>
            <a:ext cx="8458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buFontTx/>
              <a:buAutoNum type="arabicPeriod" startAt="2"/>
            </a:pPr>
            <a:r>
              <a:rPr lang="en-US" sz="2000" b="1" dirty="0">
                <a:solidFill>
                  <a:srgbClr val="000000"/>
                </a:solidFill>
              </a:rPr>
              <a:t>1977 ÷ 1990</a:t>
            </a:r>
          </a:p>
          <a:p>
            <a:r>
              <a:rPr lang="en-US" sz="2000" b="1" dirty="0">
                <a:solidFill>
                  <a:srgbClr val="000000"/>
                </a:solidFill>
              </a:rPr>
              <a:t>	Center of Astronomy and Space Sciences</a:t>
            </a:r>
          </a:p>
          <a:p>
            <a:r>
              <a:rPr lang="en-US" sz="2000" b="1" dirty="0">
                <a:solidFill>
                  <a:srgbClr val="000000"/>
                </a:solidFill>
              </a:rPr>
              <a:t> 			</a:t>
            </a:r>
            <a:r>
              <a:rPr lang="en-US" b="1" i="1" dirty="0">
                <a:solidFill>
                  <a:srgbClr val="000000"/>
                </a:solidFill>
              </a:rPr>
              <a:t>Institute for Atomic Physics, Bucharest</a:t>
            </a:r>
          </a:p>
        </p:txBody>
      </p:sp>
      <p:sp>
        <p:nvSpPr>
          <p:cNvPr id="532495" name="Text Box 15"/>
          <p:cNvSpPr txBox="1">
            <a:spLocks noChangeArrowheads="1"/>
          </p:cNvSpPr>
          <p:nvPr/>
        </p:nvSpPr>
        <p:spPr bwMode="auto">
          <a:xfrm>
            <a:off x="228600" y="2686050"/>
            <a:ext cx="8915400" cy="1015663"/>
          </a:xfrm>
          <a:prstGeom prst="rect">
            <a:avLst/>
          </a:prstGeom>
          <a:noFill/>
          <a:ln w="9525">
            <a:noFill/>
            <a:miter lim="800000"/>
            <a:headEnd/>
            <a:tailEnd/>
          </a:ln>
          <a:effectLst/>
        </p:spPr>
        <p:txBody>
          <a:bodyPr>
            <a:spAutoFit/>
          </a:bodyPr>
          <a:lstStyle>
            <a:lvl1pPr marL="457200" indent="-457200">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buFontTx/>
              <a:buAutoNum type="arabicPeriod" startAt="3"/>
            </a:pPr>
            <a:r>
              <a:rPr lang="en-US" sz="2000" b="1" dirty="0">
                <a:solidFill>
                  <a:srgbClr val="000000"/>
                </a:solidFill>
              </a:rPr>
              <a:t>1990 ÷ 1996  </a:t>
            </a:r>
            <a:r>
              <a:rPr lang="en-US" b="1" dirty="0">
                <a:solidFill>
                  <a:srgbClr val="000000"/>
                </a:solidFill>
                <a:cs typeface="Arial" charset="0"/>
              </a:rPr>
              <a:t>→ </a:t>
            </a:r>
            <a:r>
              <a:rPr lang="en-US" b="1" i="1" u="sng" dirty="0">
                <a:solidFill>
                  <a:srgbClr val="000000"/>
                </a:solidFill>
                <a:effectLst>
                  <a:outerShdw blurRad="38100" dist="38100" dir="2700000" algn="tl">
                    <a:srgbClr val="000000"/>
                  </a:outerShdw>
                </a:effectLst>
                <a:cs typeface="Arial" charset="0"/>
              </a:rPr>
              <a:t>strategy</a:t>
            </a:r>
            <a:r>
              <a:rPr lang="en-US" b="1" i="1" dirty="0">
                <a:solidFill>
                  <a:srgbClr val="000000"/>
                </a:solidFill>
                <a:cs typeface="Arial" charset="0"/>
              </a:rPr>
              <a:t>: involvement in big international projects</a:t>
            </a:r>
          </a:p>
          <a:p>
            <a:r>
              <a:rPr lang="en-US" sz="2000" b="1" dirty="0">
                <a:solidFill>
                  <a:srgbClr val="000000"/>
                </a:solidFill>
              </a:rPr>
              <a:t>		Institute for Gravitation and Space </a:t>
            </a:r>
            <a:r>
              <a:rPr lang="en-US" sz="2000" b="1" dirty="0" smtClean="0">
                <a:solidFill>
                  <a:srgbClr val="000000"/>
                </a:solidFill>
              </a:rPr>
              <a:t>Science</a:t>
            </a:r>
            <a:r>
              <a:rPr lang="en-US" sz="2000" b="1" i="1" dirty="0" smtClean="0">
                <a:solidFill>
                  <a:srgbClr val="000000"/>
                </a:solidFill>
              </a:rPr>
              <a:t>, </a:t>
            </a:r>
            <a:r>
              <a:rPr lang="en-US" b="1" i="1" dirty="0" smtClean="0">
                <a:solidFill>
                  <a:srgbClr val="000000"/>
                </a:solidFill>
              </a:rPr>
              <a:t>Institute </a:t>
            </a:r>
            <a:r>
              <a:rPr lang="en-US" b="1" i="1" dirty="0">
                <a:solidFill>
                  <a:srgbClr val="000000"/>
                </a:solidFill>
              </a:rPr>
              <a:t>for Atomic Physics, Bucharest</a:t>
            </a:r>
          </a:p>
        </p:txBody>
      </p:sp>
      <p:sp>
        <p:nvSpPr>
          <p:cNvPr id="532496" name="Text Box 16"/>
          <p:cNvSpPr txBox="1">
            <a:spLocks noChangeArrowheads="1"/>
          </p:cNvSpPr>
          <p:nvPr/>
        </p:nvSpPr>
        <p:spPr bwMode="auto">
          <a:xfrm>
            <a:off x="228600" y="3657600"/>
            <a:ext cx="84582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371600" indent="-4572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buFontTx/>
              <a:buAutoNum type="arabicPeriod" startAt="4"/>
            </a:pPr>
            <a:r>
              <a:rPr lang="en-US" sz="2000" b="1" dirty="0">
                <a:solidFill>
                  <a:srgbClr val="000000"/>
                </a:solidFill>
              </a:rPr>
              <a:t>1996 ÷ present </a:t>
            </a:r>
          </a:p>
          <a:p>
            <a:r>
              <a:rPr lang="en-US" sz="2000" b="1" dirty="0">
                <a:solidFill>
                  <a:srgbClr val="000000"/>
                </a:solidFill>
              </a:rPr>
              <a:t>		Institute </a:t>
            </a:r>
            <a:r>
              <a:rPr lang="en-US" sz="2000" b="1" dirty="0" smtClean="0">
                <a:solidFill>
                  <a:srgbClr val="000000"/>
                </a:solidFill>
              </a:rPr>
              <a:t>of </a:t>
            </a:r>
            <a:r>
              <a:rPr lang="en-US" sz="2000" b="1" dirty="0">
                <a:solidFill>
                  <a:srgbClr val="000000"/>
                </a:solidFill>
              </a:rPr>
              <a:t>Space </a:t>
            </a:r>
            <a:r>
              <a:rPr lang="en-US" sz="2000" b="1" dirty="0" smtClean="0">
                <a:solidFill>
                  <a:srgbClr val="000000"/>
                </a:solidFill>
              </a:rPr>
              <a:t>Science subsidiary of the</a:t>
            </a:r>
            <a:endParaRPr lang="en-US" sz="2000" b="1" dirty="0">
              <a:solidFill>
                <a:srgbClr val="000000"/>
              </a:solidFill>
            </a:endParaRPr>
          </a:p>
          <a:p>
            <a:pPr lvl="2"/>
            <a:r>
              <a:rPr lang="en-US" sz="2000" b="1" dirty="0">
                <a:solidFill>
                  <a:srgbClr val="000000"/>
                </a:solidFill>
              </a:rPr>
              <a:t>		</a:t>
            </a:r>
            <a:r>
              <a:rPr lang="en-US" b="1" i="1" dirty="0">
                <a:solidFill>
                  <a:srgbClr val="000000"/>
                </a:solidFill>
              </a:rPr>
              <a:t>National Institute for Laser, Plasma and Radiation 	Physics, Bucharest	</a:t>
            </a:r>
            <a:endParaRPr lang="ro-RO" i="1" dirty="0">
              <a:solidFill>
                <a:srgbClr val="000000"/>
              </a:solidFill>
            </a:endParaRPr>
          </a:p>
        </p:txBody>
      </p:sp>
    </p:spTree>
    <p:extLst>
      <p:ext uri="{BB962C8B-B14F-4D97-AF65-F5344CB8AC3E}">
        <p14:creationId xmlns:p14="http://schemas.microsoft.com/office/powerpoint/2010/main" val="24016214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32492"/>
                                        </p:tgtEl>
                                        <p:attrNameLst>
                                          <p:attrName>style.visibility</p:attrName>
                                        </p:attrNameLst>
                                      </p:cBhvr>
                                      <p:to>
                                        <p:strVal val="visible"/>
                                      </p:to>
                                    </p:set>
                                    <p:animEffect transition="in" filter="box(in)">
                                      <p:cBhvr>
                                        <p:cTn id="7" dur="500"/>
                                        <p:tgtEl>
                                          <p:spTgt spid="5324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32494"/>
                                        </p:tgtEl>
                                        <p:attrNameLst>
                                          <p:attrName>style.visibility</p:attrName>
                                        </p:attrNameLst>
                                      </p:cBhvr>
                                      <p:to>
                                        <p:strVal val="visible"/>
                                      </p:to>
                                    </p:set>
                                    <p:animEffect transition="in" filter="box(in)">
                                      <p:cBhvr>
                                        <p:cTn id="12" dur="500"/>
                                        <p:tgtEl>
                                          <p:spTgt spid="5324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32495"/>
                                        </p:tgtEl>
                                        <p:attrNameLst>
                                          <p:attrName>style.visibility</p:attrName>
                                        </p:attrNameLst>
                                      </p:cBhvr>
                                      <p:to>
                                        <p:strVal val="visible"/>
                                      </p:to>
                                    </p:set>
                                    <p:animEffect transition="in" filter="box(in)">
                                      <p:cBhvr>
                                        <p:cTn id="17" dur="500"/>
                                        <p:tgtEl>
                                          <p:spTgt spid="5324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32496"/>
                                        </p:tgtEl>
                                        <p:attrNameLst>
                                          <p:attrName>style.visibility</p:attrName>
                                        </p:attrNameLst>
                                      </p:cBhvr>
                                      <p:to>
                                        <p:strVal val="visible"/>
                                      </p:to>
                                    </p:set>
                                    <p:animEffect transition="in" filter="box(in)">
                                      <p:cBhvr>
                                        <p:cTn id="22" dur="500"/>
                                        <p:tgtEl>
                                          <p:spTgt spid="532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92" grpId="0"/>
      <p:bldP spid="532494" grpId="0"/>
      <p:bldP spid="532495" grpId="0"/>
      <p:bldP spid="53249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ERP – LO </a:t>
            </a:r>
            <a:r>
              <a:rPr lang="en-US" dirty="0"/>
              <a:t>@ ISS</a:t>
            </a:r>
          </a:p>
        </p:txBody>
      </p:sp>
      <p:sp>
        <p:nvSpPr>
          <p:cNvPr id="3" name="Content Placeholder 2"/>
          <p:cNvSpPr>
            <a:spLocks noGrp="1"/>
          </p:cNvSpPr>
          <p:nvPr>
            <p:ph idx="1"/>
          </p:nvPr>
        </p:nvSpPr>
        <p:spPr>
          <a:xfrm>
            <a:off x="476807" y="2315447"/>
            <a:ext cx="7345363" cy="2263336"/>
          </a:xfrm>
        </p:spPr>
        <p:txBody>
          <a:bodyPr>
            <a:normAutofit/>
          </a:bodyPr>
          <a:lstStyle/>
          <a:p>
            <a:pPr lvl="0"/>
            <a:r>
              <a:rPr lang="en-US" sz="2000" b="1" dirty="0"/>
              <a:t>Sales and Distribution</a:t>
            </a:r>
            <a:r>
              <a:rPr lang="en-US" sz="2000" dirty="0"/>
              <a:t>. </a:t>
            </a:r>
          </a:p>
          <a:p>
            <a:pPr lvl="0"/>
            <a:r>
              <a:rPr lang="en-US" sz="2000" b="1" dirty="0"/>
              <a:t>Manufacturing</a:t>
            </a:r>
            <a:r>
              <a:rPr lang="en-US" sz="2000" dirty="0"/>
              <a:t>. </a:t>
            </a:r>
          </a:p>
          <a:p>
            <a:pPr lvl="0"/>
            <a:r>
              <a:rPr lang="en-US" sz="2000" b="1" dirty="0"/>
              <a:t>Purchasing</a:t>
            </a:r>
            <a:r>
              <a:rPr lang="en-US" sz="2000" dirty="0"/>
              <a:t>. </a:t>
            </a:r>
          </a:p>
          <a:p>
            <a:pPr lvl="0"/>
            <a:r>
              <a:rPr lang="en-US" sz="2000" b="1" dirty="0" smtClean="0"/>
              <a:t>ALOP</a:t>
            </a:r>
            <a:r>
              <a:rPr lang="en-US" sz="1800" dirty="0" smtClean="0"/>
              <a:t>(</a:t>
            </a:r>
            <a:r>
              <a:rPr lang="en-US" sz="1800" dirty="0"/>
              <a:t>Commitment, Liquidation, </a:t>
            </a:r>
            <a:endParaRPr lang="en-US" sz="1800" dirty="0" smtClean="0"/>
          </a:p>
          <a:p>
            <a:pPr lvl="0"/>
            <a:r>
              <a:rPr lang="en-US" sz="1800" dirty="0" smtClean="0"/>
              <a:t>Ordering</a:t>
            </a:r>
            <a:r>
              <a:rPr lang="en-US" sz="1800" dirty="0"/>
              <a:t>, and Payment</a:t>
            </a:r>
            <a:r>
              <a:rPr lang="en-US" sz="1800" dirty="0" smtClean="0"/>
              <a:t>)</a:t>
            </a:r>
            <a:endParaRPr lang="en-US" sz="1800" dirty="0"/>
          </a:p>
          <a:p>
            <a:pPr lvl="0"/>
            <a:r>
              <a:rPr lang="en-US" sz="2000" b="1" dirty="0"/>
              <a:t>Inventory Management</a:t>
            </a:r>
            <a:r>
              <a:rPr lang="en-US" sz="2000" dirty="0"/>
              <a:t>. </a:t>
            </a:r>
          </a:p>
          <a:p>
            <a:pPr marL="0" indent="0">
              <a:buNone/>
            </a:pPr>
            <a:endParaRPr lang="en-US" dirty="0"/>
          </a:p>
        </p:txBody>
      </p:sp>
      <p:sp>
        <p:nvSpPr>
          <p:cNvPr id="4" name="TextBox 3"/>
          <p:cNvSpPr txBox="1"/>
          <p:nvPr/>
        </p:nvSpPr>
        <p:spPr>
          <a:xfrm>
            <a:off x="779288" y="1244618"/>
            <a:ext cx="8009342" cy="923330"/>
          </a:xfrm>
          <a:prstGeom prst="rect">
            <a:avLst/>
          </a:prstGeom>
          <a:noFill/>
        </p:spPr>
        <p:txBody>
          <a:bodyPr wrap="square" rtlCol="0">
            <a:spAutoFit/>
          </a:bodyPr>
          <a:lstStyle/>
          <a:p>
            <a:r>
              <a:rPr lang="en-US" dirty="0"/>
              <a:t>EMSYS Logistics controls in real time processes for Purchasing, Manufacturing, Sales and  Inventory Management of goods, packing, raw material, materials, inventory small objects, protection and work </a:t>
            </a:r>
            <a:r>
              <a:rPr lang="en-US" dirty="0" err="1" smtClean="0"/>
              <a:t>equipments</a:t>
            </a:r>
            <a:r>
              <a:rPr lang="en-US" dirty="0" smtClean="0"/>
              <a:t>.</a:t>
            </a:r>
            <a:endParaRPr lang="en-US" dirty="0"/>
          </a:p>
        </p:txBody>
      </p:sp>
      <p:pic>
        <p:nvPicPr>
          <p:cNvPr id="6" name="Picture 5" descr="EMSYS-ISS-L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4788" y="2162137"/>
            <a:ext cx="4878970" cy="2734109"/>
          </a:xfrm>
          <a:prstGeom prst="rect">
            <a:avLst/>
          </a:prstGeom>
        </p:spPr>
      </p:pic>
      <p:pic>
        <p:nvPicPr>
          <p:cNvPr id="7" name="Picture 6"/>
          <p:cNvPicPr>
            <a:picLocks noChangeAspect="1"/>
          </p:cNvPicPr>
          <p:nvPr/>
        </p:nvPicPr>
        <p:blipFill>
          <a:blip r:embed="rId4"/>
          <a:stretch>
            <a:fillRect/>
          </a:stretch>
        </p:blipFill>
        <p:spPr>
          <a:xfrm>
            <a:off x="7310207" y="221035"/>
            <a:ext cx="1553893" cy="962533"/>
          </a:xfrm>
          <a:prstGeom prst="rect">
            <a:avLst/>
          </a:prstGeom>
        </p:spPr>
      </p:pic>
    </p:spTree>
    <p:extLst>
      <p:ext uri="{BB962C8B-B14F-4D97-AF65-F5344CB8AC3E}">
        <p14:creationId xmlns:p14="http://schemas.microsoft.com/office/powerpoint/2010/main" val="208943864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ERP – BI </a:t>
            </a:r>
            <a:r>
              <a:rPr lang="en-US" dirty="0"/>
              <a:t>@ ISS</a:t>
            </a:r>
          </a:p>
        </p:txBody>
      </p:sp>
      <p:sp>
        <p:nvSpPr>
          <p:cNvPr id="3" name="Content Placeholder 2"/>
          <p:cNvSpPr>
            <a:spLocks noGrp="1"/>
          </p:cNvSpPr>
          <p:nvPr>
            <p:ph idx="1"/>
          </p:nvPr>
        </p:nvSpPr>
        <p:spPr>
          <a:xfrm>
            <a:off x="607055" y="1379740"/>
            <a:ext cx="6393922" cy="3169401"/>
          </a:xfrm>
        </p:spPr>
        <p:txBody>
          <a:bodyPr>
            <a:normAutofit/>
          </a:bodyPr>
          <a:lstStyle/>
          <a:p>
            <a:r>
              <a:rPr lang="en-US" sz="2000" dirty="0" smtClean="0"/>
              <a:t>Financial Analysis</a:t>
            </a:r>
            <a:endParaRPr lang="en-US" sz="2000" dirty="0"/>
          </a:p>
          <a:p>
            <a:r>
              <a:rPr lang="en-US" sz="2000" dirty="0" smtClean="0"/>
              <a:t>HR Analysis</a:t>
            </a:r>
            <a:endParaRPr lang="en-US" sz="2000" dirty="0"/>
          </a:p>
          <a:p>
            <a:r>
              <a:rPr lang="en-US" sz="2000" dirty="0" smtClean="0"/>
              <a:t>Procurements Analysis</a:t>
            </a:r>
            <a:endParaRPr lang="en-US" sz="2000" dirty="0"/>
          </a:p>
          <a:p>
            <a:r>
              <a:rPr lang="en-US" sz="2000" dirty="0" smtClean="0"/>
              <a:t>Planning</a:t>
            </a:r>
            <a:r>
              <a:rPr lang="en-US" sz="2000" dirty="0"/>
              <a:t>, Budgeting and Forecasting</a:t>
            </a:r>
          </a:p>
          <a:p>
            <a:r>
              <a:rPr lang="en-US" sz="2000" dirty="0" smtClean="0"/>
              <a:t>Profitability </a:t>
            </a:r>
            <a:r>
              <a:rPr lang="en-US" sz="2000" dirty="0"/>
              <a:t>and Cost Management</a:t>
            </a:r>
          </a:p>
          <a:p>
            <a:r>
              <a:rPr lang="en-US" sz="2000" dirty="0" smtClean="0"/>
              <a:t>Business </a:t>
            </a:r>
            <a:r>
              <a:rPr lang="en-US" sz="2000" dirty="0"/>
              <a:t>Indicators</a:t>
            </a:r>
          </a:p>
        </p:txBody>
      </p:sp>
      <p:pic>
        <p:nvPicPr>
          <p:cNvPr id="5" name="Picture 4"/>
          <p:cNvPicPr>
            <a:picLocks noChangeAspect="1"/>
          </p:cNvPicPr>
          <p:nvPr/>
        </p:nvPicPr>
        <p:blipFill>
          <a:blip r:embed="rId3"/>
          <a:stretch>
            <a:fillRect/>
          </a:stretch>
        </p:blipFill>
        <p:spPr>
          <a:xfrm>
            <a:off x="5497833" y="1746040"/>
            <a:ext cx="3483698" cy="1839707"/>
          </a:xfrm>
          <a:prstGeom prst="rect">
            <a:avLst/>
          </a:prstGeom>
        </p:spPr>
      </p:pic>
      <p:pic>
        <p:nvPicPr>
          <p:cNvPr id="6" name="Picture 5"/>
          <p:cNvPicPr>
            <a:picLocks noChangeAspect="1"/>
          </p:cNvPicPr>
          <p:nvPr/>
        </p:nvPicPr>
        <p:blipFill>
          <a:blip r:embed="rId4"/>
          <a:stretch>
            <a:fillRect/>
          </a:stretch>
        </p:blipFill>
        <p:spPr>
          <a:xfrm>
            <a:off x="7131220" y="183118"/>
            <a:ext cx="1752625" cy="1004888"/>
          </a:xfrm>
          <a:prstGeom prst="rect">
            <a:avLst/>
          </a:prstGeom>
        </p:spPr>
      </p:pic>
    </p:spTree>
    <p:extLst>
      <p:ext uri="{BB962C8B-B14F-4D97-AF65-F5344CB8AC3E}">
        <p14:creationId xmlns:p14="http://schemas.microsoft.com/office/powerpoint/2010/main" val="149393502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169863" y="205978"/>
            <a:ext cx="8229600" cy="857250"/>
          </a:xfrm>
        </p:spPr>
        <p:txBody>
          <a:bodyPr/>
          <a:lstStyle/>
          <a:p>
            <a:pPr algn="l"/>
            <a:r>
              <a:rPr lang="en-US" sz="2800" smtClean="0">
                <a:ea typeface="ＭＳ Ｐゴシック" pitchFamily="34" charset="-128"/>
              </a:rPr>
              <a:t>Operational Procedures @ ISS</a:t>
            </a:r>
          </a:p>
        </p:txBody>
      </p:sp>
      <p:sp>
        <p:nvSpPr>
          <p:cNvPr id="66562" name="Content Placeholder 2"/>
          <p:cNvSpPr>
            <a:spLocks noGrp="1"/>
          </p:cNvSpPr>
          <p:nvPr>
            <p:ph idx="1"/>
          </p:nvPr>
        </p:nvSpPr>
        <p:spPr>
          <a:xfrm>
            <a:off x="169863" y="1944291"/>
            <a:ext cx="4432300" cy="1739503"/>
          </a:xfrm>
        </p:spPr>
        <p:txBody>
          <a:bodyPr>
            <a:normAutofit lnSpcReduction="10000"/>
          </a:bodyPr>
          <a:lstStyle/>
          <a:p>
            <a:r>
              <a:rPr lang="en-US" sz="1800" smtClean="0">
                <a:ea typeface="ＭＳ Ｐゴシック" pitchFamily="34" charset="-128"/>
              </a:rPr>
              <a:t>ISO 9001:2008 Quality Management Systems </a:t>
            </a:r>
          </a:p>
          <a:p>
            <a:r>
              <a:rPr lang="en-US" sz="1800" smtClean="0">
                <a:ea typeface="ＭＳ Ｐゴシック" pitchFamily="34" charset="-128"/>
              </a:rPr>
              <a:t>ISO 27001:2005 Information Security Management Systems (will start in 2013)</a:t>
            </a:r>
          </a:p>
          <a:p>
            <a:r>
              <a:rPr lang="en-US" sz="1800" smtClean="0">
                <a:ea typeface="ＭＳ Ｐゴシック" pitchFamily="34" charset="-128"/>
              </a:rPr>
              <a:t>ISO 14001  Environmental Management System (will start in 2014)</a:t>
            </a:r>
          </a:p>
          <a:p>
            <a:endParaRPr lang="en-US" sz="1800" smtClean="0">
              <a:ea typeface="ＭＳ Ｐゴシック" pitchFamily="34" charset="-128"/>
            </a:endParaRPr>
          </a:p>
          <a:p>
            <a:endParaRPr lang="en-US" sz="1800" smtClean="0">
              <a:ea typeface="ＭＳ Ｐゴシック" pitchFamily="34" charset="-128"/>
            </a:endParaRPr>
          </a:p>
          <a:p>
            <a:endParaRPr lang="en-US" sz="1800" smtClean="0">
              <a:ea typeface="ＭＳ Ｐゴシック" pitchFamily="34" charset="-128"/>
            </a:endParaRPr>
          </a:p>
        </p:txBody>
      </p:sp>
      <p:sp>
        <p:nvSpPr>
          <p:cNvPr id="66563" name="TextBox 4"/>
          <p:cNvSpPr txBox="1">
            <a:spLocks noChangeArrowheads="1"/>
          </p:cNvSpPr>
          <p:nvPr/>
        </p:nvSpPr>
        <p:spPr bwMode="auto">
          <a:xfrm>
            <a:off x="366714" y="971550"/>
            <a:ext cx="46259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800">
                <a:latin typeface="Calibri" pitchFamily="34" charset="0"/>
              </a:rPr>
              <a:t>The ISS participation in the ESA missions and critical Space and Security collaboration through  National Critical Infrastructure requires:  </a:t>
            </a:r>
          </a:p>
        </p:txBody>
      </p:sp>
      <p:pic>
        <p:nvPicPr>
          <p:cNvPr id="3" name="Picture 2"/>
          <p:cNvPicPr>
            <a:picLocks noChangeAspect="1"/>
          </p:cNvPicPr>
          <p:nvPr/>
        </p:nvPicPr>
        <p:blipFill>
          <a:blip r:embed="rId3"/>
          <a:stretch>
            <a:fillRect/>
          </a:stretch>
        </p:blipFill>
        <p:spPr>
          <a:xfrm>
            <a:off x="4771154" y="342900"/>
            <a:ext cx="4135730" cy="440643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3059352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67" y="2263378"/>
            <a:ext cx="8229600" cy="857250"/>
          </a:xfrm>
        </p:spPr>
        <p:txBody>
          <a:bodyPr>
            <a:noAutofit/>
          </a:bodyPr>
          <a:lstStyle/>
          <a:p>
            <a:r>
              <a:rPr lang="en-US" sz="5400" dirty="0" smtClean="0">
                <a:solidFill>
                  <a:srgbClr val="0070C0"/>
                </a:solidFill>
              </a:rPr>
              <a:t>Thank you very much!</a:t>
            </a:r>
            <a:endParaRPr lang="en-US" sz="5400" dirty="0">
              <a:solidFill>
                <a:srgbClr val="0070C0"/>
              </a:solidFill>
            </a:endParaRPr>
          </a:p>
        </p:txBody>
      </p:sp>
    </p:spTree>
    <p:extLst>
      <p:ext uri="{BB962C8B-B14F-4D97-AF65-F5344CB8AC3E}">
        <p14:creationId xmlns:p14="http://schemas.microsoft.com/office/powerpoint/2010/main" val="123560071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p:cNvSpPr>
            <a:spLocks noChangeArrowheads="1"/>
          </p:cNvSpPr>
          <p:nvPr/>
        </p:nvSpPr>
        <p:spPr bwMode="auto">
          <a:xfrm>
            <a:off x="2573338" y="610506"/>
            <a:ext cx="3955474" cy="1111117"/>
          </a:xfrm>
          <a:prstGeom prst="cloudCallout">
            <a:avLst>
              <a:gd name="adj1" fmla="val -18634"/>
              <a:gd name="adj2" fmla="val 133713"/>
            </a:avLst>
          </a:prstGeom>
          <a:noFill/>
          <a:ln w="109800">
            <a:solidFill>
              <a:srgbClr val="FF3333"/>
            </a:solidFill>
            <a:round/>
            <a:headEnd/>
            <a:tailEnd/>
          </a:ln>
          <a:effectLst/>
          <a:extLst/>
        </p:spPr>
        <p:txBody>
          <a:bodyPr lIns="81639" tIns="40820" rIns="81639" bIns="40820" anchor="ctr"/>
          <a:lstStyle/>
          <a:p>
            <a:pPr algn="ctr">
              <a:tabLst>
                <a:tab pos="656650" algn="l"/>
                <a:tab pos="1313299" algn="l"/>
                <a:tab pos="1969949" algn="l"/>
                <a:tab pos="2626599" algn="l"/>
              </a:tabLst>
              <a:defRPr/>
            </a:pPr>
            <a:r>
              <a:rPr lang="en-GB" sz="1600" dirty="0"/>
              <a:t>What </a:t>
            </a:r>
            <a:r>
              <a:rPr lang="en-GB" sz="1600" dirty="0" smtClean="0"/>
              <a:t>is the </a:t>
            </a:r>
            <a:r>
              <a:rPr lang="en-GB" sz="1600" dirty="0" err="1" smtClean="0"/>
              <a:t>Instutional</a:t>
            </a:r>
            <a:r>
              <a:rPr lang="en-GB" sz="1600" dirty="0" smtClean="0"/>
              <a:t> Development Plan for </a:t>
            </a:r>
          </a:p>
          <a:p>
            <a:pPr algn="ctr">
              <a:tabLst>
                <a:tab pos="656650" algn="l"/>
                <a:tab pos="1313299" algn="l"/>
                <a:tab pos="1969949" algn="l"/>
                <a:tab pos="2626599" algn="l"/>
              </a:tabLst>
              <a:defRPr/>
            </a:pPr>
            <a:r>
              <a:rPr lang="en-GB" sz="1600" dirty="0" smtClean="0"/>
              <a:t>next 4 years</a:t>
            </a:r>
            <a:endParaRPr lang="en-GB" sz="1600" dirty="0"/>
          </a:p>
        </p:txBody>
      </p:sp>
      <p:pic>
        <p:nvPicPr>
          <p:cNvPr id="4" name="Picture 3"/>
          <p:cNvPicPr>
            <a:picLocks noChangeAspect="1"/>
          </p:cNvPicPr>
          <p:nvPr/>
        </p:nvPicPr>
        <p:blipFill>
          <a:blip r:embed="rId3"/>
          <a:stretch>
            <a:fillRect/>
          </a:stretch>
        </p:blipFill>
        <p:spPr>
          <a:xfrm>
            <a:off x="1677062" y="2490858"/>
            <a:ext cx="2845926" cy="2260355"/>
          </a:xfrm>
          <a:prstGeom prst="rect">
            <a:avLst/>
          </a:prstGeom>
        </p:spPr>
      </p:pic>
    </p:spTree>
    <p:extLst>
      <p:ext uri="{BB962C8B-B14F-4D97-AF65-F5344CB8AC3E}">
        <p14:creationId xmlns:p14="http://schemas.microsoft.com/office/powerpoint/2010/main" val="39053418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0600" y="1063229"/>
            <a:ext cx="7128934" cy="2292935"/>
          </a:xfrm>
          <a:prstGeom prst="rect">
            <a:avLst/>
          </a:prstGeom>
        </p:spPr>
        <p:txBody>
          <a:bodyPr wrap="square">
            <a:spAutoFit/>
          </a:bodyPr>
          <a:lstStyle/>
          <a:p>
            <a:endParaRPr lang="en-US" sz="1100" dirty="0"/>
          </a:p>
          <a:p>
            <a:r>
              <a:rPr lang="en-US" sz="1100" dirty="0"/>
              <a:t>	For more than half a century, the Institute of Space Science (ISS) mission – under its various names and affiliations – has been to carry out fundamental and advanced scientific and engineering research in cosmic rays physics, high energy physics, astrophysics and the development of space technology and applications through national and international projects and collaborations. The ISS R&amp;D policy has always been one of “covering all bases in the field”, from pure theory to data acquisition, processing and interpretation and from the drawing board to complex instruments and satellites operating in space as well as “terrestrial” applications of space assets</a:t>
            </a:r>
            <a:r>
              <a:rPr lang="en-US" sz="1100" dirty="0" smtClean="0"/>
              <a:t>.</a:t>
            </a:r>
          </a:p>
          <a:p>
            <a:endParaRPr lang="en-US" sz="1100" dirty="0"/>
          </a:p>
          <a:p>
            <a:r>
              <a:rPr lang="en-US" sz="1100" dirty="0"/>
              <a:t>	As such, the ISS vision for the future is quite straightforward: to improve and expand Romanian participation to the worldwide efforts for the peaceful investigation of cosmic space and for the development of new technologies designed to improve the quality of life on our planet. We also consider it our mission to preserve and further develop Romanian space capabilities and expertise through excellence, efficiency and performance in leading-edge scientific research.</a:t>
            </a:r>
          </a:p>
        </p:txBody>
      </p:sp>
      <p:sp>
        <p:nvSpPr>
          <p:cNvPr id="4" name="Title 3"/>
          <p:cNvSpPr>
            <a:spLocks noGrp="1"/>
          </p:cNvSpPr>
          <p:nvPr>
            <p:ph type="title"/>
          </p:nvPr>
        </p:nvSpPr>
        <p:spPr/>
        <p:txBody>
          <a:bodyPr>
            <a:normAutofit fontScale="90000"/>
          </a:bodyPr>
          <a:lstStyle/>
          <a:p>
            <a:r>
              <a:rPr lang="en-US" dirty="0"/>
              <a:t>MISSION AND VISION</a:t>
            </a:r>
            <a:br>
              <a:rPr lang="en-US" dirty="0"/>
            </a:br>
            <a:endParaRPr lang="en-US" dirty="0"/>
          </a:p>
        </p:txBody>
      </p:sp>
    </p:spTree>
    <p:extLst>
      <p:ext uri="{BB962C8B-B14F-4D97-AF65-F5344CB8AC3E}">
        <p14:creationId xmlns:p14="http://schemas.microsoft.com/office/powerpoint/2010/main" val="63256158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p:cNvSpPr>
            <a:spLocks noChangeArrowheads="1"/>
          </p:cNvSpPr>
          <p:nvPr/>
        </p:nvSpPr>
        <p:spPr bwMode="auto">
          <a:xfrm>
            <a:off x="2573338" y="610506"/>
            <a:ext cx="3955474" cy="1111117"/>
          </a:xfrm>
          <a:prstGeom prst="cloudCallout">
            <a:avLst>
              <a:gd name="adj1" fmla="val -18634"/>
              <a:gd name="adj2" fmla="val 133713"/>
            </a:avLst>
          </a:prstGeom>
          <a:noFill/>
          <a:ln w="109800">
            <a:solidFill>
              <a:srgbClr val="FF3333"/>
            </a:solidFill>
            <a:round/>
            <a:headEnd/>
            <a:tailEnd/>
          </a:ln>
          <a:effectLst/>
          <a:extLst/>
        </p:spPr>
        <p:txBody>
          <a:bodyPr lIns="81639" tIns="40820" rIns="81639" bIns="40820" anchor="ctr"/>
          <a:lstStyle/>
          <a:p>
            <a:pPr algn="ctr">
              <a:tabLst>
                <a:tab pos="656650" algn="l"/>
                <a:tab pos="1313299" algn="l"/>
                <a:tab pos="1969949" algn="l"/>
                <a:tab pos="2626599" algn="l"/>
              </a:tabLst>
              <a:defRPr/>
            </a:pPr>
            <a:r>
              <a:rPr lang="en-GB" dirty="0"/>
              <a:t>What </a:t>
            </a:r>
            <a:r>
              <a:rPr lang="en-GB" dirty="0" smtClean="0"/>
              <a:t>is the Scientific SWOT Analysis</a:t>
            </a:r>
            <a:endParaRPr lang="en-GB" dirty="0"/>
          </a:p>
        </p:txBody>
      </p:sp>
      <p:pic>
        <p:nvPicPr>
          <p:cNvPr id="4" name="Picture 3"/>
          <p:cNvPicPr>
            <a:picLocks noChangeAspect="1"/>
          </p:cNvPicPr>
          <p:nvPr/>
        </p:nvPicPr>
        <p:blipFill>
          <a:blip r:embed="rId3"/>
          <a:stretch>
            <a:fillRect/>
          </a:stretch>
        </p:blipFill>
        <p:spPr>
          <a:xfrm>
            <a:off x="1677062" y="2490858"/>
            <a:ext cx="2845926" cy="2260355"/>
          </a:xfrm>
          <a:prstGeom prst="rect">
            <a:avLst/>
          </a:prstGeom>
        </p:spPr>
      </p:pic>
    </p:spTree>
    <p:extLst>
      <p:ext uri="{BB962C8B-B14F-4D97-AF65-F5344CB8AC3E}">
        <p14:creationId xmlns:p14="http://schemas.microsoft.com/office/powerpoint/2010/main" val="313893787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SCIENTIFIC SWOT ANALYSIS</a:t>
            </a:r>
          </a:p>
        </p:txBody>
      </p:sp>
      <p:sp>
        <p:nvSpPr>
          <p:cNvPr id="3" name="Rectangle 2"/>
          <p:cNvSpPr/>
          <p:nvPr/>
        </p:nvSpPr>
        <p:spPr>
          <a:xfrm>
            <a:off x="211668" y="840978"/>
            <a:ext cx="8475133" cy="5601533"/>
          </a:xfrm>
          <a:prstGeom prst="rect">
            <a:avLst/>
          </a:prstGeom>
        </p:spPr>
        <p:txBody>
          <a:bodyPr wrap="square">
            <a:spAutoFit/>
          </a:bodyPr>
          <a:lstStyle/>
          <a:p>
            <a:r>
              <a:rPr lang="en-US" sz="3600" b="1" dirty="0"/>
              <a:t>Strengths</a:t>
            </a:r>
          </a:p>
          <a:p>
            <a:pPr marL="171450" indent="-171450">
              <a:buFont typeface="Arial"/>
              <a:buChar char="•"/>
            </a:pPr>
            <a:r>
              <a:rPr lang="en-US" sz="1400" i="1" dirty="0"/>
              <a:t>Position of national leadership in space science R&amp;D activities.</a:t>
            </a:r>
          </a:p>
          <a:p>
            <a:pPr marL="171450" indent="-171450">
              <a:buFont typeface="Arial"/>
              <a:buChar char="•"/>
            </a:pPr>
            <a:r>
              <a:rPr lang="en-US" sz="1400" dirty="0" smtClean="0"/>
              <a:t>Strong </a:t>
            </a:r>
            <a:r>
              <a:rPr lang="en-US" sz="1400" dirty="0"/>
              <a:t>and broad scientific programs and research activities related to the preparation of Romania’s adhesion to the ESA (through PECS), as well as, after adhesion (at the end of 2011) the participation to ESA scientific and technology programs.</a:t>
            </a:r>
          </a:p>
          <a:p>
            <a:pPr marL="171450" indent="-171450">
              <a:buFont typeface="Arial"/>
              <a:buChar char="•"/>
            </a:pPr>
            <a:r>
              <a:rPr lang="en-US" sz="1400" dirty="0"/>
              <a:t>Strong and broad scientific programs and research activities in agreement with the National R&amp;D plan.</a:t>
            </a:r>
          </a:p>
          <a:p>
            <a:pPr marL="171450" indent="-171450">
              <a:buFont typeface="Arial"/>
              <a:buChar char="•"/>
            </a:pPr>
            <a:r>
              <a:rPr lang="en-US" sz="1400" i="1" dirty="0"/>
              <a:t>Strong participation in international space programs (ESA, NASA), in major international institutes (CERN, JINR) and collaborations (BECQUEREL, ALICE, EUCLID, PLANCK, ANTARES, KM3NeT, Pierre Auger Observatory, FCAL, COST).</a:t>
            </a:r>
          </a:p>
          <a:p>
            <a:pPr marL="171450" indent="-171450">
              <a:buFont typeface="Arial"/>
              <a:buChar char="•"/>
            </a:pPr>
            <a:r>
              <a:rPr lang="en-US" sz="1400" dirty="0"/>
              <a:t>Strong national institutional partnerships with renowned universities (University of Bucharest, Bucharest, “</a:t>
            </a:r>
            <a:r>
              <a:rPr lang="en-US" sz="1400" dirty="0" err="1"/>
              <a:t>Politehnica</a:t>
            </a:r>
            <a:r>
              <a:rPr lang="en-US" sz="1400" dirty="0"/>
              <a:t>” University, </a:t>
            </a:r>
            <a:r>
              <a:rPr lang="en-US" sz="1400" dirty="0" err="1"/>
              <a:t>etc</a:t>
            </a:r>
            <a:r>
              <a:rPr lang="en-US" sz="1400" dirty="0"/>
              <a:t>) and institutes (IFIN-HH, INFLPR, INCDFM, </a:t>
            </a:r>
            <a:r>
              <a:rPr lang="en-US" sz="1400" dirty="0" err="1"/>
              <a:t>etc</a:t>
            </a:r>
            <a:r>
              <a:rPr lang="en-US" sz="1400" dirty="0"/>
              <a:t>) and companies.</a:t>
            </a:r>
          </a:p>
          <a:p>
            <a:pPr marL="171450" indent="-171450">
              <a:buFont typeface="Arial"/>
              <a:buChar char="•"/>
            </a:pPr>
            <a:r>
              <a:rPr lang="en-US" sz="1400" dirty="0"/>
              <a:t>Internationally renowned team leaders.</a:t>
            </a:r>
          </a:p>
          <a:p>
            <a:pPr marL="171450" indent="-171450">
              <a:buFont typeface="Arial"/>
              <a:buChar char="•"/>
            </a:pPr>
            <a:r>
              <a:rPr lang="en-US" sz="1400" i="1" dirty="0"/>
              <a:t>Top qualified research personnel with broad fields of expertise in astrophysics, cosmology, </a:t>
            </a:r>
            <a:r>
              <a:rPr lang="en-US" sz="1400" i="1" dirty="0" err="1"/>
              <a:t>astroparticle</a:t>
            </a:r>
            <a:r>
              <a:rPr lang="en-US" sz="1400" i="1" dirty="0"/>
              <a:t> physics, high-energy physics, theoretical and experimental gravity, space engineering and space activities management.</a:t>
            </a:r>
          </a:p>
          <a:p>
            <a:pPr marL="171450" indent="-171450">
              <a:buFont typeface="Arial"/>
              <a:buChar char="•"/>
            </a:pPr>
            <a:r>
              <a:rPr lang="en-US" sz="1400" dirty="0"/>
              <a:t>Well-developed research groups, capable to carry highly interdisciplinary projects.</a:t>
            </a:r>
          </a:p>
          <a:p>
            <a:pPr marL="171450" indent="-171450">
              <a:buFont typeface="Arial"/>
              <a:buChar char="•"/>
            </a:pPr>
            <a:r>
              <a:rPr lang="en-US" sz="1400" i="1" u="sng" dirty="0"/>
              <a:t>Positive influx of young scientists trained abroad (EU, USA, </a:t>
            </a:r>
            <a:r>
              <a:rPr lang="en-US" sz="1400" i="1" u="sng" dirty="0" err="1" smtClean="0"/>
              <a:t>Canada,etc</a:t>
            </a:r>
            <a:r>
              <a:rPr lang="en-US" sz="1400" i="1" u="sng" dirty="0" smtClean="0"/>
              <a:t>)</a:t>
            </a:r>
            <a:r>
              <a:rPr lang="en-US" sz="1400" i="1" u="sng" dirty="0"/>
              <a:t>.</a:t>
            </a:r>
          </a:p>
          <a:p>
            <a:pPr marL="171450" indent="-171450">
              <a:buFont typeface="Arial"/>
              <a:buChar char="•"/>
            </a:pPr>
            <a:r>
              <a:rPr lang="en-US" sz="1400" dirty="0"/>
              <a:t>Low age average of research personnel (~41 years).</a:t>
            </a:r>
          </a:p>
          <a:p>
            <a:pPr marL="171450" indent="-171450">
              <a:buFont typeface="Arial"/>
              <a:buChar char="•"/>
            </a:pPr>
            <a:r>
              <a:rPr lang="en-US" sz="1400" dirty="0"/>
              <a:t>A large number of peer-reviewed articles in highly scored ISI journals and other journals databases.</a:t>
            </a:r>
          </a:p>
          <a:p>
            <a:pPr marL="171450" indent="-171450">
              <a:buFont typeface="Arial"/>
              <a:buChar char="•"/>
            </a:pPr>
            <a:r>
              <a:rPr lang="en-US" sz="1400" dirty="0"/>
              <a:t>GRID and High performance computing (HPC) facilities and infrastructure (GRID, HPC, GPU and Cloud computing).</a:t>
            </a:r>
          </a:p>
          <a:p>
            <a:pPr marL="171450" indent="-171450">
              <a:buFont typeface="Arial"/>
              <a:buChar char="•"/>
            </a:pPr>
            <a:r>
              <a:rPr lang="en-US" sz="1400" dirty="0"/>
              <a:t>Availability of transfer-ready technologies for public, private and strategic partners. </a:t>
            </a:r>
          </a:p>
          <a:p>
            <a:pPr marL="171450" indent="-171450">
              <a:buFont typeface="Arial"/>
              <a:buChar char="•"/>
            </a:pPr>
            <a:r>
              <a:rPr lang="en-US" sz="1400" i="1" dirty="0"/>
              <a:t>Participation in the ESFRI supported projects (KM3NeT, FAIR, CERN, and EGI). </a:t>
            </a:r>
          </a:p>
          <a:p>
            <a:pPr marL="171450" indent="-171450">
              <a:buFont typeface="Arial"/>
              <a:buChar char="•"/>
            </a:pPr>
            <a:r>
              <a:rPr lang="en-US" sz="1400" dirty="0"/>
              <a:t>Strong involvement in the national high-school and university level education system (lectures, demonstrations, summer schools, M.Sc. and Ph.D. programs).</a:t>
            </a:r>
          </a:p>
        </p:txBody>
      </p:sp>
    </p:spTree>
    <p:extLst>
      <p:ext uri="{BB962C8B-B14F-4D97-AF65-F5344CB8AC3E}">
        <p14:creationId xmlns:p14="http://schemas.microsoft.com/office/powerpoint/2010/main" val="20449654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SCIENTIFIC SWOT ANALYSIS</a:t>
            </a:r>
          </a:p>
        </p:txBody>
      </p:sp>
      <p:sp>
        <p:nvSpPr>
          <p:cNvPr id="3" name="Rectangle 2"/>
          <p:cNvSpPr/>
          <p:nvPr/>
        </p:nvSpPr>
        <p:spPr>
          <a:xfrm>
            <a:off x="211668" y="840978"/>
            <a:ext cx="8475133" cy="3416320"/>
          </a:xfrm>
          <a:prstGeom prst="rect">
            <a:avLst/>
          </a:prstGeom>
        </p:spPr>
        <p:txBody>
          <a:bodyPr wrap="square">
            <a:spAutoFit/>
          </a:bodyPr>
          <a:lstStyle/>
          <a:p>
            <a:r>
              <a:rPr lang="en-US" sz="2400" b="1" dirty="0" smtClean="0"/>
              <a:t>Weaknesses</a:t>
            </a:r>
          </a:p>
          <a:p>
            <a:pPr marL="171450" indent="-171450">
              <a:buFont typeface="Arial"/>
              <a:buChar char="•"/>
            </a:pPr>
            <a:r>
              <a:rPr lang="en-US" sz="1600" dirty="0" smtClean="0"/>
              <a:t>Lack </a:t>
            </a:r>
            <a:r>
              <a:rPr lang="en-US" sz="1600" dirty="0"/>
              <a:t>of stronger dedicated technological and experimental infrastructure.</a:t>
            </a:r>
          </a:p>
          <a:p>
            <a:pPr marL="171450" indent="-171450">
              <a:buFont typeface="Arial"/>
              <a:buChar char="•"/>
            </a:pPr>
            <a:r>
              <a:rPr lang="en-US" sz="1600" dirty="0"/>
              <a:t>Lack of knowledgeable and experienced technical support personnel.</a:t>
            </a:r>
          </a:p>
          <a:p>
            <a:pPr marL="171450" indent="-171450">
              <a:buFont typeface="Arial"/>
              <a:buChar char="•"/>
            </a:pPr>
            <a:r>
              <a:rPr lang="en-US" sz="1600" dirty="0"/>
              <a:t>Absence of a coherent program for training managers of all levels in the institute.</a:t>
            </a:r>
          </a:p>
          <a:p>
            <a:pPr marL="171450" indent="-171450">
              <a:buFont typeface="Arial"/>
              <a:buChar char="•"/>
            </a:pPr>
            <a:r>
              <a:rPr lang="en-US" sz="1600" dirty="0"/>
              <a:t>Poor interest of Romanian technical and technological SME’s and companies that could capitalize on institute’s research results.</a:t>
            </a:r>
          </a:p>
          <a:p>
            <a:pPr marL="171450" indent="-171450">
              <a:buFont typeface="Arial"/>
              <a:buChar char="•"/>
            </a:pPr>
            <a:r>
              <a:rPr lang="en-US" sz="1600" dirty="0"/>
              <a:t>Low technical and technological level of Romanian companies that could capitalize on institute’s research results.</a:t>
            </a:r>
          </a:p>
          <a:p>
            <a:pPr marL="171450" indent="-171450">
              <a:buFont typeface="Arial"/>
              <a:buChar char="•"/>
            </a:pPr>
            <a:r>
              <a:rPr lang="en-US" sz="1600" dirty="0"/>
              <a:t>Poor availability of national high-tech companies interested in the transfer of advanced technology.</a:t>
            </a:r>
          </a:p>
          <a:p>
            <a:pPr marL="171450" indent="-171450">
              <a:buFont typeface="Arial"/>
              <a:buChar char="•"/>
            </a:pPr>
            <a:r>
              <a:rPr lang="en-US" sz="1600" dirty="0"/>
              <a:t>Insufficient number of young university graduates with proper background for a scientific and high-tech career.</a:t>
            </a:r>
          </a:p>
          <a:p>
            <a:pPr marL="171450" indent="-171450">
              <a:buFont typeface="Arial"/>
              <a:buChar char="•"/>
            </a:pPr>
            <a:r>
              <a:rPr lang="en-US" sz="1600" dirty="0"/>
              <a:t>Insufficient mass media exposure at the national and international level.</a:t>
            </a:r>
          </a:p>
        </p:txBody>
      </p:sp>
    </p:spTree>
    <p:extLst>
      <p:ext uri="{BB962C8B-B14F-4D97-AF65-F5344CB8AC3E}">
        <p14:creationId xmlns:p14="http://schemas.microsoft.com/office/powerpoint/2010/main" val="6362418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SCIENTIFIC SWOT ANALYSIS</a:t>
            </a:r>
          </a:p>
        </p:txBody>
      </p:sp>
      <p:sp>
        <p:nvSpPr>
          <p:cNvPr id="3" name="Rectangle 2"/>
          <p:cNvSpPr/>
          <p:nvPr/>
        </p:nvSpPr>
        <p:spPr>
          <a:xfrm>
            <a:off x="211668" y="840978"/>
            <a:ext cx="8475133" cy="2677656"/>
          </a:xfrm>
          <a:prstGeom prst="rect">
            <a:avLst/>
          </a:prstGeom>
        </p:spPr>
        <p:txBody>
          <a:bodyPr wrap="square">
            <a:spAutoFit/>
          </a:bodyPr>
          <a:lstStyle/>
          <a:p>
            <a:r>
              <a:rPr lang="en-US" sz="2400" dirty="0"/>
              <a:t>Opportunities</a:t>
            </a:r>
          </a:p>
          <a:p>
            <a:pPr marL="342900" indent="-342900">
              <a:buFont typeface="Arial"/>
              <a:buChar char="•"/>
            </a:pPr>
            <a:r>
              <a:rPr lang="en-US" dirty="0"/>
              <a:t>Getting stronger integration in the R&amp;D national and ESA space science programs.</a:t>
            </a:r>
          </a:p>
          <a:p>
            <a:pPr marL="342900" indent="-342900">
              <a:buFont typeface="Arial"/>
              <a:buChar char="•"/>
            </a:pPr>
            <a:r>
              <a:rPr lang="en-US" dirty="0"/>
              <a:t>Getting stronger presence in international R&amp;D space and related science programs (FP7, ESA, CERN, NUSTAR-FAIR, GSI, and NASA). </a:t>
            </a:r>
          </a:p>
          <a:p>
            <a:pPr marL="342900" indent="-342900">
              <a:buFont typeface="Arial"/>
              <a:buChar char="•"/>
            </a:pPr>
            <a:r>
              <a:rPr lang="en-US" dirty="0"/>
              <a:t>Getting stronger implication in the national educational system at all levels.</a:t>
            </a:r>
          </a:p>
          <a:p>
            <a:pPr marL="342900" indent="-342900">
              <a:buFont typeface="Arial"/>
              <a:buChar char="•"/>
            </a:pPr>
            <a:r>
              <a:rPr lang="en-US" dirty="0"/>
              <a:t>Experience and achievements in applications concerning human space flight countermeasures, space for health and space for security with immediate potential of valorization at the level of international cooperation in space domain as well as at the level of terrestrial spin-off.</a:t>
            </a:r>
          </a:p>
        </p:txBody>
      </p:sp>
    </p:spTree>
    <p:extLst>
      <p:ext uri="{BB962C8B-B14F-4D97-AF65-F5344CB8AC3E}">
        <p14:creationId xmlns:p14="http://schemas.microsoft.com/office/powerpoint/2010/main" val="1136445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p:cNvSpPr>
            <a:spLocks noChangeArrowheads="1"/>
          </p:cNvSpPr>
          <p:nvPr/>
        </p:nvSpPr>
        <p:spPr bwMode="auto">
          <a:xfrm>
            <a:off x="2573339" y="963216"/>
            <a:ext cx="2903537" cy="777478"/>
          </a:xfrm>
          <a:prstGeom prst="cloudCallout">
            <a:avLst>
              <a:gd name="adj1" fmla="val -18634"/>
              <a:gd name="adj2" fmla="val 133713"/>
            </a:avLst>
          </a:prstGeom>
          <a:noFill/>
          <a:ln w="109800">
            <a:solidFill>
              <a:srgbClr val="FF3333"/>
            </a:solidFill>
            <a:round/>
            <a:headEnd/>
            <a:tailEnd/>
          </a:ln>
          <a:effectLst/>
          <a:extLst/>
        </p:spPr>
        <p:txBody>
          <a:bodyPr lIns="81639" tIns="40820" rIns="81639" bIns="40820" anchor="ctr"/>
          <a:lstStyle/>
          <a:p>
            <a:pPr algn="ctr">
              <a:tabLst>
                <a:tab pos="656650" algn="l"/>
                <a:tab pos="1313299" algn="l"/>
                <a:tab pos="1969949" algn="l"/>
                <a:tab pos="2626599" algn="l"/>
              </a:tabLst>
              <a:defRPr/>
            </a:pPr>
            <a:r>
              <a:rPr lang="en-GB" dirty="0"/>
              <a:t>What </a:t>
            </a:r>
            <a:r>
              <a:rPr lang="en-GB" dirty="0" smtClean="0"/>
              <a:t>is the ISS </a:t>
            </a:r>
            <a:r>
              <a:rPr lang="en-GB" dirty="0"/>
              <a:t>structure?</a:t>
            </a:r>
          </a:p>
        </p:txBody>
      </p:sp>
      <p:pic>
        <p:nvPicPr>
          <p:cNvPr id="4" name="Picture 3"/>
          <p:cNvPicPr>
            <a:picLocks noChangeAspect="1"/>
          </p:cNvPicPr>
          <p:nvPr/>
        </p:nvPicPr>
        <p:blipFill>
          <a:blip r:embed="rId3"/>
          <a:stretch>
            <a:fillRect/>
          </a:stretch>
        </p:blipFill>
        <p:spPr>
          <a:xfrm>
            <a:off x="1677062" y="2490858"/>
            <a:ext cx="2845926" cy="2260355"/>
          </a:xfrm>
          <a:prstGeom prst="rect">
            <a:avLst/>
          </a:prstGeom>
        </p:spPr>
      </p:pic>
    </p:spTree>
    <p:extLst>
      <p:ext uri="{BB962C8B-B14F-4D97-AF65-F5344CB8AC3E}">
        <p14:creationId xmlns:p14="http://schemas.microsoft.com/office/powerpoint/2010/main" val="325562024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SCIENTIFIC SWOT ANALYSIS</a:t>
            </a:r>
          </a:p>
        </p:txBody>
      </p:sp>
      <p:sp>
        <p:nvSpPr>
          <p:cNvPr id="3" name="Rectangle 2"/>
          <p:cNvSpPr/>
          <p:nvPr/>
        </p:nvSpPr>
        <p:spPr>
          <a:xfrm>
            <a:off x="211668" y="999728"/>
            <a:ext cx="8475133" cy="2308324"/>
          </a:xfrm>
          <a:prstGeom prst="rect">
            <a:avLst/>
          </a:prstGeom>
        </p:spPr>
        <p:txBody>
          <a:bodyPr wrap="square">
            <a:spAutoFit/>
          </a:bodyPr>
          <a:lstStyle/>
          <a:p>
            <a:r>
              <a:rPr lang="en-US" dirty="0"/>
              <a:t>Threats</a:t>
            </a:r>
          </a:p>
          <a:p>
            <a:pPr marL="342900" indent="-342900">
              <a:buFont typeface="Arial"/>
              <a:buChar char="•"/>
            </a:pPr>
            <a:r>
              <a:rPr lang="en-US" dirty="0"/>
              <a:t>National level: instability of Government’s science and research policies and practices which puts in jeopardy the long term development and human resources stability.</a:t>
            </a:r>
          </a:p>
          <a:p>
            <a:pPr marL="342900" indent="-342900">
              <a:buFont typeface="Arial"/>
              <a:buChar char="•"/>
            </a:pPr>
            <a:r>
              <a:rPr lang="en-US" dirty="0"/>
              <a:t>Regional level: competition from similar institutions in the former Eastern Bloc.</a:t>
            </a:r>
          </a:p>
          <a:p>
            <a:pPr marL="342900" indent="-342900">
              <a:buFont typeface="Arial"/>
              <a:buChar char="•"/>
            </a:pPr>
            <a:r>
              <a:rPr lang="en-US" dirty="0"/>
              <a:t>Ineffective purchasing and acquisition system, which is incompatible with a fast paced research environment.</a:t>
            </a:r>
          </a:p>
          <a:p>
            <a:pPr marL="342900" indent="-342900">
              <a:buFont typeface="Arial"/>
              <a:buChar char="•"/>
            </a:pPr>
            <a:r>
              <a:rPr lang="en-US" dirty="0"/>
              <a:t>Lack of legal framework to make private investments attractive to potential investors. </a:t>
            </a:r>
          </a:p>
          <a:p>
            <a:endParaRPr lang="en-US" dirty="0"/>
          </a:p>
        </p:txBody>
      </p:sp>
    </p:spTree>
    <p:extLst>
      <p:ext uri="{BB962C8B-B14F-4D97-AF65-F5344CB8AC3E}">
        <p14:creationId xmlns:p14="http://schemas.microsoft.com/office/powerpoint/2010/main" val="15599208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p:cNvSpPr>
            <a:spLocks noChangeArrowheads="1"/>
          </p:cNvSpPr>
          <p:nvPr/>
        </p:nvSpPr>
        <p:spPr bwMode="auto">
          <a:xfrm>
            <a:off x="2573338" y="610506"/>
            <a:ext cx="3955474" cy="1111117"/>
          </a:xfrm>
          <a:prstGeom prst="cloudCallout">
            <a:avLst>
              <a:gd name="adj1" fmla="val -18634"/>
              <a:gd name="adj2" fmla="val 133713"/>
            </a:avLst>
          </a:prstGeom>
          <a:noFill/>
          <a:ln w="109800">
            <a:solidFill>
              <a:srgbClr val="FF3333"/>
            </a:solidFill>
            <a:round/>
            <a:headEnd/>
            <a:tailEnd/>
          </a:ln>
          <a:effectLst/>
          <a:extLst/>
        </p:spPr>
        <p:txBody>
          <a:bodyPr lIns="81639" tIns="40820" rIns="81639" bIns="40820" anchor="ctr"/>
          <a:lstStyle/>
          <a:p>
            <a:pPr algn="ctr">
              <a:tabLst>
                <a:tab pos="656650" algn="l"/>
                <a:tab pos="1313299" algn="l"/>
                <a:tab pos="1969949" algn="l"/>
                <a:tab pos="2626599" algn="l"/>
              </a:tabLst>
              <a:defRPr/>
            </a:pPr>
            <a:r>
              <a:rPr lang="en-GB" dirty="0"/>
              <a:t>What </a:t>
            </a:r>
            <a:r>
              <a:rPr lang="en-GB" dirty="0" smtClean="0"/>
              <a:t>are the Strategic Scientific Objectives and Directions? </a:t>
            </a:r>
            <a:endParaRPr lang="en-GB" dirty="0"/>
          </a:p>
        </p:txBody>
      </p:sp>
      <p:pic>
        <p:nvPicPr>
          <p:cNvPr id="4" name="Picture 3"/>
          <p:cNvPicPr>
            <a:picLocks noChangeAspect="1"/>
          </p:cNvPicPr>
          <p:nvPr/>
        </p:nvPicPr>
        <p:blipFill>
          <a:blip r:embed="rId3"/>
          <a:stretch>
            <a:fillRect/>
          </a:stretch>
        </p:blipFill>
        <p:spPr>
          <a:xfrm>
            <a:off x="1677062" y="2490858"/>
            <a:ext cx="2845926" cy="2260355"/>
          </a:xfrm>
          <a:prstGeom prst="rect">
            <a:avLst/>
          </a:prstGeom>
        </p:spPr>
      </p:pic>
    </p:spTree>
    <p:extLst>
      <p:ext uri="{BB962C8B-B14F-4D97-AF65-F5344CB8AC3E}">
        <p14:creationId xmlns:p14="http://schemas.microsoft.com/office/powerpoint/2010/main" val="313893787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STRATEGIC SCIENTIFIC OBJECTIVES AND DIRECTIONS</a:t>
            </a:r>
          </a:p>
        </p:txBody>
      </p:sp>
      <p:sp>
        <p:nvSpPr>
          <p:cNvPr id="3" name="Rectangle 2"/>
          <p:cNvSpPr/>
          <p:nvPr/>
        </p:nvSpPr>
        <p:spPr>
          <a:xfrm>
            <a:off x="211668" y="999728"/>
            <a:ext cx="8475133" cy="3416320"/>
          </a:xfrm>
          <a:prstGeom prst="rect">
            <a:avLst/>
          </a:prstGeom>
        </p:spPr>
        <p:txBody>
          <a:bodyPr wrap="square">
            <a:spAutoFit/>
          </a:bodyPr>
          <a:lstStyle/>
          <a:p>
            <a:r>
              <a:rPr lang="en-US" b="1" dirty="0" smtClean="0"/>
              <a:t>O1</a:t>
            </a:r>
            <a:r>
              <a:rPr lang="en-US" b="1" dirty="0"/>
              <a:t>. Involvement in ground-based experiments of national and international interest.</a:t>
            </a:r>
          </a:p>
          <a:p>
            <a:pPr marL="285750" indent="-285750">
              <a:buFont typeface="Arial"/>
              <a:buChar char="•"/>
            </a:pPr>
            <a:r>
              <a:rPr lang="en-US" dirty="0" smtClean="0"/>
              <a:t>D1.1 Neutrino </a:t>
            </a:r>
            <a:r>
              <a:rPr lang="en-US" dirty="0"/>
              <a:t>astrophysics, multi-messenger astronomy with neutrinos, gamma and ultrahigh energy cosmic rays (participation at ANTARES, KM3NeT, DWARF, Pierre Auger Observatory). </a:t>
            </a:r>
          </a:p>
          <a:p>
            <a:pPr marL="285750" indent="-285750">
              <a:buFont typeface="Arial"/>
              <a:buChar char="•"/>
            </a:pPr>
            <a:r>
              <a:rPr lang="en-US" dirty="0" smtClean="0"/>
              <a:t>D1.2 Search </a:t>
            </a:r>
            <a:r>
              <a:rPr lang="en-US" dirty="0"/>
              <a:t>of exotic particles and phenomena in cosmic rays and colliders/accelerators beams (participation at ANTARES, KM3NeT, LHC-ALICE-CERN, </a:t>
            </a:r>
            <a:r>
              <a:rPr lang="en-US" dirty="0" err="1"/>
              <a:t>MoEDAL</a:t>
            </a:r>
            <a:r>
              <a:rPr lang="en-US" dirty="0"/>
              <a:t> – CERN, NUSTAR-FAIR-GSI, ILC, NICA-JINR DUBNA, NUCLOTRON-JINR DUBNA). </a:t>
            </a:r>
          </a:p>
          <a:p>
            <a:pPr marL="285750" indent="-285750">
              <a:buFont typeface="Arial"/>
              <a:buChar char="•"/>
            </a:pPr>
            <a:r>
              <a:rPr lang="en-US" dirty="0" smtClean="0"/>
              <a:t>D1.3 Innovative </a:t>
            </a:r>
            <a:r>
              <a:rPr lang="en-US" dirty="0"/>
              <a:t>particle detection techniques with applications to large scale ground-based experiments (e.g. FCAL).</a:t>
            </a:r>
          </a:p>
          <a:p>
            <a:pPr marL="285750" indent="-285750">
              <a:buFont typeface="Arial"/>
              <a:buChar char="•"/>
            </a:pPr>
            <a:r>
              <a:rPr lang="en-US" dirty="0" smtClean="0"/>
              <a:t>D1.4 Search </a:t>
            </a:r>
            <a:r>
              <a:rPr lang="en-US" dirty="0"/>
              <a:t>for astronomical and astrophysical signatures of Weak Equivalence Principle (WEP) violations. </a:t>
            </a:r>
          </a:p>
        </p:txBody>
      </p:sp>
    </p:spTree>
    <p:extLst>
      <p:ext uri="{BB962C8B-B14F-4D97-AF65-F5344CB8AC3E}">
        <p14:creationId xmlns:p14="http://schemas.microsoft.com/office/powerpoint/2010/main" val="23161209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STRATEGIC SCIENTIFIC OBJECTIVES AND DIRECTIONS</a:t>
            </a:r>
          </a:p>
        </p:txBody>
      </p:sp>
      <p:sp>
        <p:nvSpPr>
          <p:cNvPr id="3" name="Rectangle 2"/>
          <p:cNvSpPr/>
          <p:nvPr/>
        </p:nvSpPr>
        <p:spPr>
          <a:xfrm>
            <a:off x="211668" y="999729"/>
            <a:ext cx="8475133" cy="1754326"/>
          </a:xfrm>
          <a:prstGeom prst="rect">
            <a:avLst/>
          </a:prstGeom>
        </p:spPr>
        <p:txBody>
          <a:bodyPr wrap="square">
            <a:spAutoFit/>
          </a:bodyPr>
          <a:lstStyle/>
          <a:p>
            <a:r>
              <a:rPr lang="en-US" b="1" dirty="0" smtClean="0"/>
              <a:t>O2. </a:t>
            </a:r>
            <a:r>
              <a:rPr lang="en-US" b="1" dirty="0"/>
              <a:t>Involvement in satellite space missions of international interest.</a:t>
            </a:r>
          </a:p>
          <a:p>
            <a:pPr marL="285750" indent="-285750">
              <a:buFont typeface="Arial"/>
              <a:buChar char="•"/>
            </a:pPr>
            <a:r>
              <a:rPr lang="en-US" dirty="0" smtClean="0"/>
              <a:t>D2.1  Investigation </a:t>
            </a:r>
            <a:r>
              <a:rPr lang="en-US" dirty="0"/>
              <a:t>of solar system plasmas by satellite observations (e.g. by participation to the ESA missions Cluster, Venus Express, Swarm, Solar Orbiter and to the NASA missions THEMIS and MMS)</a:t>
            </a:r>
            <a:r>
              <a:rPr lang="en-US" dirty="0" smtClean="0"/>
              <a:t>.</a:t>
            </a:r>
          </a:p>
          <a:p>
            <a:pPr marL="285750" indent="-285750">
              <a:buFont typeface="Arial"/>
              <a:buChar char="•"/>
            </a:pPr>
            <a:r>
              <a:rPr lang="en-US" dirty="0" smtClean="0"/>
              <a:t>D2.2 Participation </a:t>
            </a:r>
            <a:r>
              <a:rPr lang="en-US" dirty="0"/>
              <a:t>to ESA scientific missions for the search of dark matter, dark energy and modified gravity (PLANCK, EUCLID, </a:t>
            </a:r>
            <a:r>
              <a:rPr lang="en-US" dirty="0" err="1"/>
              <a:t>CoRE</a:t>
            </a:r>
            <a:r>
              <a:rPr lang="en-US" dirty="0"/>
              <a:t>)</a:t>
            </a:r>
          </a:p>
        </p:txBody>
      </p:sp>
    </p:spTree>
    <p:extLst>
      <p:ext uri="{BB962C8B-B14F-4D97-AF65-F5344CB8AC3E}">
        <p14:creationId xmlns:p14="http://schemas.microsoft.com/office/powerpoint/2010/main" val="34247761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STRATEGIC SCIENTIFIC OBJECTIVES AND DIRECTIONS</a:t>
            </a:r>
          </a:p>
        </p:txBody>
      </p:sp>
      <p:sp>
        <p:nvSpPr>
          <p:cNvPr id="3" name="Rectangle 2"/>
          <p:cNvSpPr/>
          <p:nvPr/>
        </p:nvSpPr>
        <p:spPr>
          <a:xfrm>
            <a:off x="457200" y="2280311"/>
            <a:ext cx="8475133" cy="923330"/>
          </a:xfrm>
          <a:prstGeom prst="rect">
            <a:avLst/>
          </a:prstGeom>
        </p:spPr>
        <p:txBody>
          <a:bodyPr wrap="square">
            <a:spAutoFit/>
          </a:bodyPr>
          <a:lstStyle/>
          <a:p>
            <a:r>
              <a:rPr lang="en-US" b="1" dirty="0" smtClean="0"/>
              <a:t>O3. </a:t>
            </a:r>
            <a:r>
              <a:rPr lang="en-US" b="1" dirty="0"/>
              <a:t>Involvement in the International Space </a:t>
            </a:r>
            <a:r>
              <a:rPr lang="en-US" b="1" dirty="0" smtClean="0"/>
              <a:t>Station</a:t>
            </a:r>
          </a:p>
          <a:p>
            <a:pPr marL="285750" indent="-285750">
              <a:buFont typeface="Arial"/>
              <a:buChar char="•"/>
            </a:pPr>
            <a:r>
              <a:rPr lang="en-US" dirty="0" smtClean="0"/>
              <a:t> </a:t>
            </a:r>
            <a:r>
              <a:rPr lang="en-US" dirty="0"/>
              <a:t>exploitation as a space platform for scientific and technological experiments</a:t>
            </a:r>
            <a:r>
              <a:rPr lang="en-US" dirty="0" smtClean="0"/>
              <a:t>.</a:t>
            </a:r>
          </a:p>
          <a:p>
            <a:pPr marL="285750" indent="-285750">
              <a:buFont typeface="Arial"/>
              <a:buChar char="•"/>
            </a:pPr>
            <a:endParaRPr lang="en-US" b="1" dirty="0"/>
          </a:p>
        </p:txBody>
      </p:sp>
    </p:spTree>
    <p:extLst>
      <p:ext uri="{BB962C8B-B14F-4D97-AF65-F5344CB8AC3E}">
        <p14:creationId xmlns:p14="http://schemas.microsoft.com/office/powerpoint/2010/main" val="10788015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STRATEGIC SCIENTIFIC OBJECTIVES AND DIRECTIONS</a:t>
            </a:r>
          </a:p>
        </p:txBody>
      </p:sp>
      <p:sp>
        <p:nvSpPr>
          <p:cNvPr id="3" name="Rectangle 2"/>
          <p:cNvSpPr/>
          <p:nvPr/>
        </p:nvSpPr>
        <p:spPr>
          <a:xfrm>
            <a:off x="152398" y="999729"/>
            <a:ext cx="8940800" cy="4154984"/>
          </a:xfrm>
          <a:prstGeom prst="rect">
            <a:avLst/>
          </a:prstGeom>
        </p:spPr>
        <p:txBody>
          <a:bodyPr wrap="square">
            <a:spAutoFit/>
          </a:bodyPr>
          <a:lstStyle/>
          <a:p>
            <a:r>
              <a:rPr lang="en-US" sz="2400" b="1" dirty="0" smtClean="0"/>
              <a:t>O4. Development </a:t>
            </a:r>
            <a:r>
              <a:rPr lang="en-US" sz="2400" b="1" dirty="0"/>
              <a:t>of space science technology facilities.</a:t>
            </a:r>
          </a:p>
          <a:p>
            <a:pPr marL="285750" indent="-285750">
              <a:buFont typeface="Arial"/>
              <a:buChar char="•"/>
            </a:pPr>
            <a:r>
              <a:rPr lang="en-US" sz="2400" dirty="0" smtClean="0"/>
              <a:t>D4.1 Development </a:t>
            </a:r>
            <a:r>
              <a:rPr lang="en-US" sz="2400" dirty="0"/>
              <a:t>of satellite instrumentation. </a:t>
            </a:r>
          </a:p>
          <a:p>
            <a:pPr marL="285750" indent="-285750">
              <a:buFont typeface="Arial"/>
              <a:buChar char="•"/>
            </a:pPr>
            <a:r>
              <a:rPr lang="en-US" sz="2400" dirty="0" smtClean="0"/>
              <a:t>D4.2 Development </a:t>
            </a:r>
            <a:r>
              <a:rPr lang="en-US" sz="2400" dirty="0"/>
              <a:t>and integration of microsatellites for space applications (GOLIAT).</a:t>
            </a:r>
          </a:p>
          <a:p>
            <a:pPr marL="285750" indent="-285750">
              <a:buFont typeface="Arial"/>
              <a:buChar char="•"/>
            </a:pPr>
            <a:r>
              <a:rPr lang="en-US" sz="2400" dirty="0" smtClean="0"/>
              <a:t>D4.3 Development </a:t>
            </a:r>
            <a:r>
              <a:rPr lang="en-US" sz="2400" dirty="0"/>
              <a:t>of a competitive integrated satellite ground testing facility.</a:t>
            </a:r>
          </a:p>
          <a:p>
            <a:pPr marL="285750" indent="-285750">
              <a:buFont typeface="Arial"/>
              <a:buChar char="•"/>
            </a:pPr>
            <a:r>
              <a:rPr lang="en-US" sz="2400" dirty="0" smtClean="0"/>
              <a:t>D4.4 Development </a:t>
            </a:r>
            <a:r>
              <a:rPr lang="en-US" sz="2400" dirty="0"/>
              <a:t>of a competitive satellite missions and communication </a:t>
            </a:r>
            <a:r>
              <a:rPr lang="en-US" sz="2400" dirty="0" err="1"/>
              <a:t>centre</a:t>
            </a:r>
            <a:r>
              <a:rPr lang="en-US" sz="2400" dirty="0"/>
              <a:t>.</a:t>
            </a:r>
          </a:p>
          <a:p>
            <a:pPr marL="285750" indent="-285750">
              <a:buFont typeface="Arial"/>
              <a:buChar char="•"/>
            </a:pPr>
            <a:r>
              <a:rPr lang="en-US" sz="2400" dirty="0" smtClean="0"/>
              <a:t>D4.5 Development </a:t>
            </a:r>
            <a:r>
              <a:rPr lang="en-US" sz="2400" dirty="0"/>
              <a:t>of a comprehensive testing and simulation facility for human space flight countermeasures.</a:t>
            </a:r>
          </a:p>
          <a:p>
            <a:pPr marL="285750" indent="-285750">
              <a:buFont typeface="Arial"/>
              <a:buChar char="•"/>
            </a:pPr>
            <a:endParaRPr lang="en-US" sz="2400" b="1" dirty="0"/>
          </a:p>
        </p:txBody>
      </p:sp>
    </p:spTree>
    <p:extLst>
      <p:ext uri="{BB962C8B-B14F-4D97-AF65-F5344CB8AC3E}">
        <p14:creationId xmlns:p14="http://schemas.microsoft.com/office/powerpoint/2010/main" val="28560383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STRATEGIC SCIENTIFIC OBJECTIVES AND DIRECTIONS</a:t>
            </a:r>
          </a:p>
        </p:txBody>
      </p:sp>
      <p:sp>
        <p:nvSpPr>
          <p:cNvPr id="3" name="Rectangle 2"/>
          <p:cNvSpPr/>
          <p:nvPr/>
        </p:nvSpPr>
        <p:spPr>
          <a:xfrm>
            <a:off x="152398" y="999729"/>
            <a:ext cx="8940800" cy="4154984"/>
          </a:xfrm>
          <a:prstGeom prst="rect">
            <a:avLst/>
          </a:prstGeom>
        </p:spPr>
        <p:txBody>
          <a:bodyPr wrap="square">
            <a:spAutoFit/>
          </a:bodyPr>
          <a:lstStyle/>
          <a:p>
            <a:r>
              <a:rPr lang="en-US" sz="2400" b="1" dirty="0"/>
              <a:t>O</a:t>
            </a:r>
            <a:r>
              <a:rPr lang="en-US" sz="2400" b="1" dirty="0" smtClean="0"/>
              <a:t>5</a:t>
            </a:r>
            <a:r>
              <a:rPr lang="en-US" sz="2400" b="1" dirty="0"/>
              <a:t>. Development and improvement of a strong computational and theoretical infrastructure to support the strategic plan objectives:</a:t>
            </a:r>
          </a:p>
          <a:p>
            <a:pPr marL="342900" indent="-342900">
              <a:buFont typeface="Arial"/>
              <a:buChar char="•"/>
            </a:pPr>
            <a:r>
              <a:rPr lang="en-US" sz="2400" dirty="0" smtClean="0"/>
              <a:t>D5.1 Development </a:t>
            </a:r>
            <a:r>
              <a:rPr lang="en-US" sz="2400" dirty="0"/>
              <a:t>and improvement of large scale High Performance Computing (HPC) facilities for high energy physics, space science, astrophysics, and applications (e.g. GRID sites for the ALICE-CERN Collaboration, GPU computing, ESA-PLANCK, FAIR-NUFAR-GSI).</a:t>
            </a:r>
          </a:p>
          <a:p>
            <a:pPr marL="342900" indent="-342900">
              <a:buFont typeface="Arial"/>
              <a:buChar char="•"/>
            </a:pPr>
            <a:r>
              <a:rPr lang="en-US" sz="2400" dirty="0" smtClean="0"/>
              <a:t>D5.2 Stronger </a:t>
            </a:r>
            <a:r>
              <a:rPr lang="en-US" sz="2400" dirty="0"/>
              <a:t>involvement in the study and numerical </a:t>
            </a:r>
            <a:r>
              <a:rPr lang="en-US" sz="2400" dirty="0" err="1"/>
              <a:t>modelling</a:t>
            </a:r>
            <a:r>
              <a:rPr lang="en-US" sz="2400" dirty="0"/>
              <a:t> of complex processes and structures in theoretical astrophysics, gravitation, cosmology, and physics of the violent Universe.</a:t>
            </a:r>
          </a:p>
          <a:p>
            <a:pPr marL="285750" indent="-285750">
              <a:buFont typeface="Arial"/>
              <a:buChar char="•"/>
            </a:pPr>
            <a:endParaRPr lang="en-US" sz="2400" b="1" dirty="0"/>
          </a:p>
        </p:txBody>
      </p:sp>
    </p:spTree>
    <p:extLst>
      <p:ext uri="{BB962C8B-B14F-4D97-AF65-F5344CB8AC3E}">
        <p14:creationId xmlns:p14="http://schemas.microsoft.com/office/powerpoint/2010/main" val="41969979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STRATEGIC SCIENTIFIC OBJECTIVES AND DIRECTIONS</a:t>
            </a:r>
          </a:p>
        </p:txBody>
      </p:sp>
      <p:sp>
        <p:nvSpPr>
          <p:cNvPr id="3" name="Rectangle 2"/>
          <p:cNvSpPr/>
          <p:nvPr/>
        </p:nvSpPr>
        <p:spPr>
          <a:xfrm>
            <a:off x="203200" y="1063229"/>
            <a:ext cx="8940800" cy="4154984"/>
          </a:xfrm>
          <a:prstGeom prst="rect">
            <a:avLst/>
          </a:prstGeom>
        </p:spPr>
        <p:txBody>
          <a:bodyPr wrap="square">
            <a:spAutoFit/>
          </a:bodyPr>
          <a:lstStyle/>
          <a:p>
            <a:r>
              <a:rPr lang="en-US" sz="2400" b="1" dirty="0" smtClean="0"/>
              <a:t>O6</a:t>
            </a:r>
            <a:r>
              <a:rPr lang="en-US" sz="2400" b="1" dirty="0"/>
              <a:t>.</a:t>
            </a:r>
            <a:r>
              <a:rPr lang="en-US" sz="2400" dirty="0"/>
              <a:t> </a:t>
            </a:r>
            <a:r>
              <a:rPr lang="en-US" sz="2400" b="1" dirty="0"/>
              <a:t>Integration of the ISS activities in national and international space applications of social and strategic interest, with the possibility of technological transfer to public, private and strategic partners:</a:t>
            </a:r>
          </a:p>
          <a:p>
            <a:pPr marL="342900" indent="-342900">
              <a:buFont typeface="Arial"/>
              <a:buChar char="•"/>
            </a:pPr>
            <a:r>
              <a:rPr lang="en-US" sz="2400" dirty="0" smtClean="0"/>
              <a:t>D6.1 Disaster </a:t>
            </a:r>
            <a:r>
              <a:rPr lang="en-US" sz="2400" dirty="0"/>
              <a:t>management.</a:t>
            </a:r>
          </a:p>
          <a:p>
            <a:pPr marL="342900" indent="-342900">
              <a:buFont typeface="Arial"/>
              <a:buChar char="•"/>
            </a:pPr>
            <a:r>
              <a:rPr lang="en-US" sz="2400" dirty="0" smtClean="0"/>
              <a:t>D6.2 Mobile</a:t>
            </a:r>
            <a:r>
              <a:rPr lang="en-US" sz="2400" dirty="0"/>
              <a:t>, in-field, satellite communication telemedicine for critical situations response.</a:t>
            </a:r>
          </a:p>
          <a:p>
            <a:pPr marL="342900" indent="-342900">
              <a:buFont typeface="Arial"/>
              <a:buChar char="•"/>
            </a:pPr>
            <a:r>
              <a:rPr lang="en-US" sz="2400" dirty="0" smtClean="0"/>
              <a:t>D6.3 Weather </a:t>
            </a:r>
            <a:r>
              <a:rPr lang="en-US" sz="2400" dirty="0"/>
              <a:t>surveillance.</a:t>
            </a:r>
          </a:p>
          <a:p>
            <a:pPr marL="342900" indent="-342900">
              <a:buFont typeface="Arial"/>
              <a:buChar char="•"/>
            </a:pPr>
            <a:r>
              <a:rPr lang="en-US" sz="2400" dirty="0" smtClean="0"/>
              <a:t>D6.4 Remote </a:t>
            </a:r>
            <a:r>
              <a:rPr lang="en-US" sz="2400" dirty="0"/>
              <a:t>sensing.</a:t>
            </a:r>
          </a:p>
          <a:p>
            <a:pPr marL="342900" indent="-342900">
              <a:buFont typeface="Arial"/>
              <a:buChar char="•"/>
            </a:pPr>
            <a:r>
              <a:rPr lang="en-US" sz="2400" dirty="0" smtClean="0"/>
              <a:t>D6.5 Countermeasures </a:t>
            </a:r>
            <a:r>
              <a:rPr lang="en-US" sz="2400" dirty="0"/>
              <a:t>to human space flight in adverse conditions </a:t>
            </a:r>
          </a:p>
          <a:p>
            <a:endParaRPr lang="en-US" sz="2400" dirty="0"/>
          </a:p>
          <a:p>
            <a:pPr marL="285750" indent="-285750">
              <a:buFont typeface="Arial"/>
              <a:buChar char="•"/>
            </a:pPr>
            <a:endParaRPr lang="en-US" sz="2400" b="1" dirty="0"/>
          </a:p>
        </p:txBody>
      </p:sp>
    </p:spTree>
    <p:extLst>
      <p:ext uri="{BB962C8B-B14F-4D97-AF65-F5344CB8AC3E}">
        <p14:creationId xmlns:p14="http://schemas.microsoft.com/office/powerpoint/2010/main" val="38120813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Human Resources Strategy</a:t>
            </a:r>
          </a:p>
        </p:txBody>
      </p:sp>
      <p:sp>
        <p:nvSpPr>
          <p:cNvPr id="3" name="Rectangle 2"/>
          <p:cNvSpPr/>
          <p:nvPr/>
        </p:nvSpPr>
        <p:spPr>
          <a:xfrm>
            <a:off x="211667" y="999728"/>
            <a:ext cx="8763000" cy="3139321"/>
          </a:xfrm>
          <a:prstGeom prst="rect">
            <a:avLst/>
          </a:prstGeom>
        </p:spPr>
        <p:txBody>
          <a:bodyPr wrap="square">
            <a:spAutoFit/>
          </a:bodyPr>
          <a:lstStyle/>
          <a:p>
            <a:r>
              <a:rPr lang="en-US" b="1" dirty="0"/>
              <a:t>Objectives:</a:t>
            </a:r>
          </a:p>
          <a:p>
            <a:pPr marL="342900" indent="-342900">
              <a:buFont typeface="+mj-lt"/>
              <a:buAutoNum type="arabicPeriod"/>
            </a:pPr>
            <a:r>
              <a:rPr lang="en-US" dirty="0"/>
              <a:t>To support the development and operation of the ISS as a research institute responsive to individual and organizational needs.</a:t>
            </a:r>
          </a:p>
          <a:p>
            <a:pPr marL="342900" indent="-342900">
              <a:buFont typeface="+mj-lt"/>
              <a:buAutoNum type="arabicPeriod"/>
            </a:pPr>
            <a:r>
              <a:rPr lang="en-US" dirty="0"/>
              <a:t>To provide high quality human resource services to the ISS scientific and non-scientific community.</a:t>
            </a:r>
          </a:p>
          <a:p>
            <a:pPr marL="342900" indent="-342900">
              <a:buFont typeface="+mj-lt"/>
              <a:buAutoNum type="arabicPeriod"/>
            </a:pPr>
            <a:r>
              <a:rPr lang="en-US" dirty="0"/>
              <a:t>To ensure the ISS fulfills its statutory and audit requirements.</a:t>
            </a:r>
          </a:p>
          <a:p>
            <a:pPr marL="342900" indent="-342900">
              <a:buFont typeface="+mj-lt"/>
              <a:buAutoNum type="arabicPeriod"/>
            </a:pPr>
            <a:r>
              <a:rPr lang="en-US" dirty="0"/>
              <a:t>To monitor organizational and individual performance.</a:t>
            </a:r>
          </a:p>
          <a:p>
            <a:pPr marL="342900" indent="-342900">
              <a:buFont typeface="+mj-lt"/>
              <a:buAutoNum type="arabicPeriod"/>
            </a:pPr>
            <a:r>
              <a:rPr lang="en-US" dirty="0"/>
              <a:t>To identify, promote and implement responsible social and economic policies and practices.</a:t>
            </a:r>
          </a:p>
          <a:p>
            <a:pPr marL="342900" indent="-342900">
              <a:buFont typeface="+mj-lt"/>
              <a:buAutoNum type="arabicPeriod"/>
            </a:pPr>
            <a:r>
              <a:rPr lang="en-US" dirty="0"/>
              <a:t>To introduce and support effective management systems, </a:t>
            </a:r>
            <a:r>
              <a:rPr lang="en-US" dirty="0" err="1"/>
              <a:t>organisational</a:t>
            </a:r>
            <a:r>
              <a:rPr lang="en-US" dirty="0"/>
              <a:t> structures and practices.</a:t>
            </a:r>
          </a:p>
        </p:txBody>
      </p:sp>
    </p:spTree>
    <p:extLst>
      <p:ext uri="{BB962C8B-B14F-4D97-AF65-F5344CB8AC3E}">
        <p14:creationId xmlns:p14="http://schemas.microsoft.com/office/powerpoint/2010/main" val="23161209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Human Resources Strategy</a:t>
            </a:r>
          </a:p>
        </p:txBody>
      </p:sp>
      <p:sp>
        <p:nvSpPr>
          <p:cNvPr id="3" name="Rectangle 2"/>
          <p:cNvSpPr/>
          <p:nvPr/>
        </p:nvSpPr>
        <p:spPr>
          <a:xfrm>
            <a:off x="211667" y="847331"/>
            <a:ext cx="8763000" cy="5509200"/>
          </a:xfrm>
          <a:prstGeom prst="rect">
            <a:avLst/>
          </a:prstGeom>
        </p:spPr>
        <p:txBody>
          <a:bodyPr wrap="square">
            <a:spAutoFit/>
          </a:bodyPr>
          <a:lstStyle/>
          <a:p>
            <a:r>
              <a:rPr lang="en-US" sz="1600" b="1" dirty="0"/>
              <a:t>A.1 Development and improvement of the quality and potential of human resources</a:t>
            </a:r>
          </a:p>
          <a:p>
            <a:pPr marL="285750" indent="-285750">
              <a:buFont typeface="Arial"/>
              <a:buChar char="•"/>
            </a:pPr>
            <a:r>
              <a:rPr lang="en-US" sz="1600" dirty="0"/>
              <a:t>Though thorough and </a:t>
            </a:r>
            <a:r>
              <a:rPr lang="en-US" sz="1600" dirty="0" err="1"/>
              <a:t>performant</a:t>
            </a:r>
            <a:r>
              <a:rPr lang="en-US" sz="1600" dirty="0"/>
              <a:t> hiring procedures and practices.</a:t>
            </a:r>
          </a:p>
          <a:p>
            <a:pPr marL="285750" indent="-285750">
              <a:buFont typeface="Arial"/>
              <a:buChar char="•"/>
            </a:pPr>
            <a:r>
              <a:rPr lang="en-US" sz="1600" dirty="0"/>
              <a:t>By providing flexible working hours for scientists involved in M.Sc. and Ph.D. programs.</a:t>
            </a:r>
          </a:p>
          <a:p>
            <a:pPr marL="285750" indent="-285750">
              <a:buFont typeface="Arial"/>
              <a:buChar char="•"/>
            </a:pPr>
            <a:r>
              <a:rPr lang="en-US" sz="1600" dirty="0"/>
              <a:t>By encouraging leading research scientists to apply for a position as PhD supervisors, certified by the Romanian Education and Science system.</a:t>
            </a:r>
          </a:p>
          <a:p>
            <a:pPr marL="285750" indent="-285750">
              <a:buFont typeface="Arial"/>
              <a:buChar char="•"/>
            </a:pPr>
            <a:r>
              <a:rPr lang="en-US" sz="1600" dirty="0"/>
              <a:t>By providing training and support for continuing education through workshops, courses and national and international postdoctoral fellowships.</a:t>
            </a:r>
          </a:p>
          <a:p>
            <a:pPr marL="285750" indent="-285750">
              <a:buFont typeface="Arial"/>
              <a:buChar char="•"/>
            </a:pPr>
            <a:r>
              <a:rPr lang="en-US" sz="1600" dirty="0"/>
              <a:t>By avoiding discrimination through legal equal opportunity practices and policies.</a:t>
            </a:r>
          </a:p>
          <a:p>
            <a:pPr marL="285750" indent="-285750">
              <a:buFont typeface="Arial"/>
              <a:buChar char="•"/>
            </a:pPr>
            <a:r>
              <a:rPr lang="en-US" sz="1600" dirty="0"/>
              <a:t>Through efficient and </a:t>
            </a:r>
            <a:r>
              <a:rPr lang="en-US" sz="1600" dirty="0" err="1"/>
              <a:t>performant</a:t>
            </a:r>
            <a:r>
              <a:rPr lang="en-US" sz="1600" dirty="0"/>
              <a:t> integration and reintegration of returning Romanian </a:t>
            </a:r>
            <a:r>
              <a:rPr lang="en-US" sz="1400" dirty="0"/>
              <a:t>scientists</a:t>
            </a:r>
            <a:r>
              <a:rPr lang="en-US" sz="1600" dirty="0"/>
              <a:t> and of those who were trained abroad.</a:t>
            </a:r>
          </a:p>
          <a:p>
            <a:pPr marL="285750" indent="-285750">
              <a:buFont typeface="Arial"/>
              <a:buChar char="•"/>
            </a:pPr>
            <a:r>
              <a:rPr lang="en-US" sz="1600" dirty="0"/>
              <a:t>Through thorough and fair personal evaluation and professional advancement criteria as established by law and by the Scientific Council.</a:t>
            </a:r>
          </a:p>
          <a:p>
            <a:pPr marL="285750" indent="-285750">
              <a:buFont typeface="Arial"/>
              <a:buChar char="•"/>
            </a:pPr>
            <a:r>
              <a:rPr lang="en-US" sz="1600" dirty="0"/>
              <a:t>By encouraging and supporting ISS collaborations with the academic and </a:t>
            </a:r>
            <a:r>
              <a:rPr lang="en-US" sz="1600" dirty="0" smtClean="0"/>
              <a:t>industrial </a:t>
            </a:r>
            <a:r>
              <a:rPr lang="en-US" sz="1600" dirty="0"/>
              <a:t>environments.</a:t>
            </a:r>
          </a:p>
          <a:p>
            <a:pPr marL="285750" indent="-285750">
              <a:buFont typeface="Arial"/>
              <a:buChar char="•"/>
            </a:pPr>
            <a:r>
              <a:rPr lang="en-US" sz="1600" dirty="0"/>
              <a:t>By setting up an active outreach programs and policies to attract and recruit outstanding students from renowned Romanian Universities.</a:t>
            </a:r>
          </a:p>
          <a:p>
            <a:pPr marL="285750" indent="-285750">
              <a:buFont typeface="Arial"/>
              <a:buChar char="•"/>
            </a:pPr>
            <a:r>
              <a:rPr lang="en-US" sz="1600" dirty="0"/>
              <a:t>By setting up national and international exchange programs for students, postdoctoral fellows and scientists. </a:t>
            </a:r>
          </a:p>
          <a:p>
            <a:pPr marL="285750" indent="-285750">
              <a:buFont typeface="Arial"/>
              <a:buChar char="•"/>
            </a:pPr>
            <a:r>
              <a:rPr lang="en-US" sz="1600" dirty="0"/>
              <a:t>By encouraging and supporting the ISS research scientists to become members of international teams and collaborations and perform in highly demanding environments. </a:t>
            </a:r>
          </a:p>
          <a:p>
            <a:pPr marL="285750" indent="-285750">
              <a:buFont typeface="Arial"/>
              <a:buChar char="•"/>
            </a:pPr>
            <a:r>
              <a:rPr lang="en-US" sz="1600" dirty="0"/>
              <a:t>By setting appropriate policies for hiring outstanding scientists from abroad, especially team leaders. </a:t>
            </a:r>
          </a:p>
          <a:p>
            <a:pPr marL="285750" indent="-285750">
              <a:buFont typeface="Arial"/>
              <a:buChar char="•"/>
            </a:pPr>
            <a:r>
              <a:rPr lang="en-US" sz="1600" dirty="0"/>
              <a:t>By offering access to the ISS facilities to foreign scientists through national and international research and educational programs and </a:t>
            </a:r>
            <a:r>
              <a:rPr lang="en-US" sz="1600" dirty="0" err="1"/>
              <a:t>collabotations</a:t>
            </a:r>
            <a:r>
              <a:rPr lang="en-US" sz="1600" dirty="0"/>
              <a:t>.</a:t>
            </a:r>
          </a:p>
        </p:txBody>
      </p:sp>
    </p:spTree>
    <p:extLst>
      <p:ext uri="{BB962C8B-B14F-4D97-AF65-F5344CB8AC3E}">
        <p14:creationId xmlns:p14="http://schemas.microsoft.com/office/powerpoint/2010/main" val="654717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9A3A102A-1467-2C4E-A494-6D48AF433C03}" type="slidenum">
              <a:rPr lang="en-US" smtClean="0"/>
              <a:pPr>
                <a:defRPr/>
              </a:pPr>
              <a:t>7</a:t>
            </a:fld>
            <a:endParaRPr lang="en-US"/>
          </a:p>
        </p:txBody>
      </p:sp>
      <p:sp>
        <p:nvSpPr>
          <p:cNvPr id="16386" name="TextBox 6"/>
          <p:cNvSpPr txBox="1">
            <a:spLocks noChangeArrowheads="1"/>
          </p:cNvSpPr>
          <p:nvPr/>
        </p:nvSpPr>
        <p:spPr bwMode="auto">
          <a:xfrm>
            <a:off x="1913513" y="486967"/>
            <a:ext cx="56735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dirty="0">
                <a:solidFill>
                  <a:srgbClr val="000000"/>
                </a:solidFill>
              </a:rPr>
              <a:t>ISS </a:t>
            </a:r>
            <a:r>
              <a:rPr lang="en-US" sz="3600" dirty="0" smtClean="0">
                <a:solidFill>
                  <a:srgbClr val="000000"/>
                </a:solidFill>
              </a:rPr>
              <a:t>Structure</a:t>
            </a:r>
            <a:endParaRPr lang="en-US" sz="3600" dirty="0">
              <a:solidFill>
                <a:srgbClr val="000000"/>
              </a:solidFill>
            </a:endParaRPr>
          </a:p>
        </p:txBody>
      </p:sp>
      <p:sp>
        <p:nvSpPr>
          <p:cNvPr id="16387" name="Rectangle 11"/>
          <p:cNvSpPr>
            <a:spLocks noChangeArrowheads="1"/>
          </p:cNvSpPr>
          <p:nvPr/>
        </p:nvSpPr>
        <p:spPr bwMode="auto">
          <a:xfrm>
            <a:off x="135468" y="1282355"/>
            <a:ext cx="8509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1"/>
            <a:r>
              <a:rPr lang="en-US" sz="2400" dirty="0" smtClean="0">
                <a:solidFill>
                  <a:srgbClr val="000000"/>
                </a:solidFill>
              </a:rPr>
              <a:t>Laboratories</a:t>
            </a:r>
          </a:p>
          <a:p>
            <a:pPr marL="914400" lvl="1" indent="-457200">
              <a:buFont typeface="+mj-lt"/>
              <a:buAutoNum type="arabicPeriod"/>
            </a:pPr>
            <a:r>
              <a:rPr lang="en-US" sz="2400" dirty="0">
                <a:solidFill>
                  <a:srgbClr val="000000"/>
                </a:solidFill>
              </a:rPr>
              <a:t>High Energy Astrophysics and Advanced </a:t>
            </a:r>
            <a:r>
              <a:rPr lang="en-US" sz="2400" dirty="0" smtClean="0">
                <a:solidFill>
                  <a:srgbClr val="000000"/>
                </a:solidFill>
              </a:rPr>
              <a:t>Technologies</a:t>
            </a:r>
          </a:p>
          <a:p>
            <a:pPr marL="914400" lvl="1" indent="-457200">
              <a:buFont typeface="+mj-lt"/>
              <a:buAutoNum type="arabicPeriod"/>
            </a:pPr>
            <a:r>
              <a:rPr lang="en-US" sz="2400" dirty="0">
                <a:solidFill>
                  <a:srgbClr val="000000"/>
                </a:solidFill>
              </a:rPr>
              <a:t>Cosmology and </a:t>
            </a:r>
            <a:r>
              <a:rPr lang="en-US" sz="2400" dirty="0" err="1">
                <a:solidFill>
                  <a:srgbClr val="000000"/>
                </a:solidFill>
              </a:rPr>
              <a:t>Astroparticle</a:t>
            </a:r>
            <a:r>
              <a:rPr lang="en-US" sz="2400" dirty="0">
                <a:solidFill>
                  <a:srgbClr val="000000"/>
                </a:solidFill>
              </a:rPr>
              <a:t> </a:t>
            </a:r>
            <a:r>
              <a:rPr lang="en-US" sz="2400" dirty="0" smtClean="0">
                <a:solidFill>
                  <a:srgbClr val="000000"/>
                </a:solidFill>
              </a:rPr>
              <a:t>Physics</a:t>
            </a:r>
          </a:p>
          <a:p>
            <a:pPr marL="914400" lvl="1" indent="-457200">
              <a:buFont typeface="+mj-lt"/>
              <a:buAutoNum type="arabicPeriod"/>
            </a:pPr>
            <a:r>
              <a:rPr lang="en-US" sz="2400" dirty="0" smtClean="0">
                <a:solidFill>
                  <a:srgbClr val="000000"/>
                </a:solidFill>
              </a:rPr>
              <a:t>Theoretical Physics</a:t>
            </a:r>
          </a:p>
          <a:p>
            <a:pPr marL="914400" lvl="1" indent="-457200">
              <a:buFont typeface="+mj-lt"/>
              <a:buAutoNum type="arabicPeriod"/>
            </a:pPr>
            <a:r>
              <a:rPr lang="en-US" sz="2400" dirty="0" smtClean="0">
                <a:solidFill>
                  <a:srgbClr val="000000"/>
                </a:solidFill>
              </a:rPr>
              <a:t>Space </a:t>
            </a:r>
            <a:r>
              <a:rPr lang="en-US" sz="2400" dirty="0">
                <a:solidFill>
                  <a:srgbClr val="000000"/>
                </a:solidFill>
              </a:rPr>
              <a:t>Plasma and </a:t>
            </a:r>
            <a:r>
              <a:rPr lang="en-US" sz="2400" dirty="0" err="1">
                <a:solidFill>
                  <a:srgbClr val="000000"/>
                </a:solidFill>
              </a:rPr>
              <a:t>Magnetometry</a:t>
            </a:r>
            <a:r>
              <a:rPr lang="en-US" sz="2400" dirty="0">
                <a:solidFill>
                  <a:srgbClr val="000000"/>
                </a:solidFill>
              </a:rPr>
              <a:t> Group	</a:t>
            </a:r>
          </a:p>
          <a:p>
            <a:pPr marL="914400" lvl="1" indent="-457200">
              <a:buFont typeface="+mj-lt"/>
              <a:buAutoNum type="arabicPeriod"/>
            </a:pPr>
            <a:r>
              <a:rPr lang="en-US" sz="2400" dirty="0" smtClean="0">
                <a:solidFill>
                  <a:srgbClr val="000000"/>
                </a:solidFill>
              </a:rPr>
              <a:t>Applications </a:t>
            </a:r>
            <a:r>
              <a:rPr lang="en-US" sz="2400" dirty="0">
                <a:solidFill>
                  <a:srgbClr val="000000"/>
                </a:solidFill>
              </a:rPr>
              <a:t>of space and communicational technology for </a:t>
            </a:r>
            <a:r>
              <a:rPr lang="en-US" sz="2400" dirty="0" smtClean="0">
                <a:solidFill>
                  <a:srgbClr val="000000"/>
                </a:solidFill>
              </a:rPr>
              <a:t>society</a:t>
            </a:r>
          </a:p>
          <a:p>
            <a:pPr marL="914400" lvl="1" indent="-457200">
              <a:buFont typeface="+mj-lt"/>
              <a:buAutoNum type="arabicPeriod"/>
            </a:pPr>
            <a:r>
              <a:rPr lang="en-US" sz="2400" dirty="0" smtClean="0">
                <a:solidFill>
                  <a:srgbClr val="000000"/>
                </a:solidFill>
              </a:rPr>
              <a:t>Gravity</a:t>
            </a:r>
            <a:r>
              <a:rPr lang="en-US" sz="2400" dirty="0">
                <a:solidFill>
                  <a:srgbClr val="000000"/>
                </a:solidFill>
              </a:rPr>
              <a:t>, microgravity and </a:t>
            </a:r>
            <a:r>
              <a:rPr lang="en-US" sz="2400" dirty="0" err="1">
                <a:solidFill>
                  <a:srgbClr val="000000"/>
                </a:solidFill>
              </a:rPr>
              <a:t>nanosatellites</a:t>
            </a:r>
            <a:endParaRPr lang="en-US" sz="2400" dirty="0">
              <a:solidFill>
                <a:srgbClr val="000000"/>
              </a:solidFill>
            </a:endParaRPr>
          </a:p>
        </p:txBody>
      </p:sp>
      <p:cxnSp>
        <p:nvCxnSpPr>
          <p:cNvPr id="5" name="Straight Connector 4"/>
          <p:cNvCxnSpPr/>
          <p:nvPr/>
        </p:nvCxnSpPr>
        <p:spPr>
          <a:xfrm>
            <a:off x="0" y="1098911"/>
            <a:ext cx="9144000" cy="2442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07409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Human Resources Strategy</a:t>
            </a:r>
          </a:p>
        </p:txBody>
      </p:sp>
      <p:sp>
        <p:nvSpPr>
          <p:cNvPr id="3" name="Rectangle 2"/>
          <p:cNvSpPr/>
          <p:nvPr/>
        </p:nvSpPr>
        <p:spPr>
          <a:xfrm>
            <a:off x="211667" y="847331"/>
            <a:ext cx="8763000" cy="4955203"/>
          </a:xfrm>
          <a:prstGeom prst="rect">
            <a:avLst/>
          </a:prstGeom>
        </p:spPr>
        <p:txBody>
          <a:bodyPr wrap="square">
            <a:spAutoFit/>
          </a:bodyPr>
          <a:lstStyle/>
          <a:p>
            <a:r>
              <a:rPr lang="en-US" sz="2800" b="1" dirty="0"/>
              <a:t>A.2 Improvement of management performance </a:t>
            </a:r>
          </a:p>
          <a:p>
            <a:pPr marL="285750" indent="-285750">
              <a:buFont typeface="Arial"/>
              <a:buChar char="•"/>
            </a:pPr>
            <a:r>
              <a:rPr lang="en-US" sz="2400" dirty="0"/>
              <a:t>Through efficient identification of staff development needs and implementation of appropriate programs supporting the areas of strategic interest.</a:t>
            </a:r>
          </a:p>
          <a:p>
            <a:pPr marL="285750" indent="-285750">
              <a:buFont typeface="Arial"/>
              <a:buChar char="•"/>
            </a:pPr>
            <a:r>
              <a:rPr lang="en-US" sz="2400" dirty="0"/>
              <a:t>By providing appropriate rewards and recognition for outstanding performance.</a:t>
            </a:r>
          </a:p>
          <a:p>
            <a:pPr marL="285750" indent="-285750">
              <a:buFont typeface="Arial"/>
              <a:buChar char="•"/>
            </a:pPr>
            <a:r>
              <a:rPr lang="en-US" sz="2400" dirty="0"/>
              <a:t>By providing flexible and efficient employment options.</a:t>
            </a:r>
          </a:p>
          <a:p>
            <a:pPr marL="285750" indent="-285750">
              <a:buFont typeface="Arial"/>
              <a:buChar char="•"/>
            </a:pPr>
            <a:r>
              <a:rPr lang="en-US" sz="2400" dirty="0"/>
              <a:t>By improving the administrative and human resource structure of the ISS.</a:t>
            </a:r>
          </a:p>
          <a:p>
            <a:pPr marL="285750" indent="-285750">
              <a:buFont typeface="Arial"/>
              <a:buChar char="•"/>
            </a:pPr>
            <a:r>
              <a:rPr lang="en-US" sz="2400" dirty="0"/>
              <a:t>By encouraging and developing the flexibility, multitasking abilities and problem solving skills of the ISS non-scientific staff.</a:t>
            </a:r>
          </a:p>
          <a:p>
            <a:pPr marL="285750" indent="-285750">
              <a:buFont typeface="Arial"/>
              <a:buChar char="•"/>
            </a:pPr>
            <a:r>
              <a:rPr lang="en-US" sz="2400" dirty="0"/>
              <a:t>By </a:t>
            </a:r>
            <a:r>
              <a:rPr lang="en-US" sz="2400" dirty="0" err="1"/>
              <a:t>settting</a:t>
            </a:r>
            <a:r>
              <a:rPr lang="en-US" sz="2400" dirty="0"/>
              <a:t> up and enforcing general and specific staff misconduct rules and policies.</a:t>
            </a:r>
          </a:p>
        </p:txBody>
      </p:sp>
    </p:spTree>
    <p:extLst>
      <p:ext uri="{BB962C8B-B14F-4D97-AF65-F5344CB8AC3E}">
        <p14:creationId xmlns:p14="http://schemas.microsoft.com/office/powerpoint/2010/main" val="38732634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b="1" dirty="0"/>
              <a:t>Mechanisms for Stimulating the Appearance of New Research Directions </a:t>
            </a:r>
          </a:p>
        </p:txBody>
      </p:sp>
      <p:sp>
        <p:nvSpPr>
          <p:cNvPr id="3" name="Rectangle 2"/>
          <p:cNvSpPr/>
          <p:nvPr/>
        </p:nvSpPr>
        <p:spPr>
          <a:xfrm>
            <a:off x="211668" y="1342622"/>
            <a:ext cx="8475133" cy="2062103"/>
          </a:xfrm>
          <a:prstGeom prst="rect">
            <a:avLst/>
          </a:prstGeom>
        </p:spPr>
        <p:txBody>
          <a:bodyPr wrap="square">
            <a:spAutoFit/>
          </a:bodyPr>
          <a:lstStyle/>
          <a:p>
            <a:r>
              <a:rPr lang="en-US" sz="2000" b="1" dirty="0"/>
              <a:t>(I) Participation in national and international projects and collaborations</a:t>
            </a:r>
          </a:p>
          <a:p>
            <a:pPr marL="285750" indent="-285750">
              <a:buFont typeface="Arial"/>
              <a:buChar char="•"/>
            </a:pPr>
            <a:r>
              <a:rPr lang="en-US" dirty="0"/>
              <a:t>By using the ISS experience and expertise to identify scientific and technological needs and opportunities at the </a:t>
            </a:r>
            <a:r>
              <a:rPr lang="en-US" dirty="0" smtClean="0"/>
              <a:t>national and international  </a:t>
            </a:r>
            <a:r>
              <a:rPr lang="en-US" dirty="0"/>
              <a:t>level and to provide timely and efficient solutions.  </a:t>
            </a:r>
          </a:p>
          <a:p>
            <a:pPr marL="285750" indent="-285750">
              <a:buFont typeface="Arial"/>
              <a:buChar char="•"/>
            </a:pPr>
            <a:r>
              <a:rPr lang="en-US" dirty="0"/>
              <a:t>By using the ISS scientific track-record to propose and become involved in new cutting-edge R&amp;D projects, partnerships and collaborations at the national and international level.</a:t>
            </a:r>
          </a:p>
        </p:txBody>
      </p:sp>
    </p:spTree>
    <p:extLst>
      <p:ext uri="{BB962C8B-B14F-4D97-AF65-F5344CB8AC3E}">
        <p14:creationId xmlns:p14="http://schemas.microsoft.com/office/powerpoint/2010/main" val="23161209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b="1" dirty="0"/>
              <a:t>Mechanisms for Stimulating the Appearance of New Research Directions </a:t>
            </a:r>
          </a:p>
        </p:txBody>
      </p:sp>
      <p:sp>
        <p:nvSpPr>
          <p:cNvPr id="3" name="Rectangle 2"/>
          <p:cNvSpPr/>
          <p:nvPr/>
        </p:nvSpPr>
        <p:spPr>
          <a:xfrm>
            <a:off x="211668" y="1342622"/>
            <a:ext cx="8475133" cy="2369880"/>
          </a:xfrm>
          <a:prstGeom prst="rect">
            <a:avLst/>
          </a:prstGeom>
        </p:spPr>
        <p:txBody>
          <a:bodyPr wrap="square">
            <a:spAutoFit/>
          </a:bodyPr>
          <a:lstStyle/>
          <a:p>
            <a:r>
              <a:rPr lang="en-US" sz="2400" b="1" dirty="0"/>
              <a:t>(ii) Participation in national and international educational activities</a:t>
            </a:r>
          </a:p>
          <a:p>
            <a:pPr marL="342900" indent="-342900">
              <a:buFont typeface="Arial"/>
              <a:buChar char="•"/>
            </a:pPr>
            <a:r>
              <a:rPr lang="en-US" sz="2000" dirty="0"/>
              <a:t>By strengthening the ISS involvement in national and international higher-education activities (e.g. </a:t>
            </a:r>
            <a:r>
              <a:rPr lang="en-US" sz="2000" dirty="0" err="1"/>
              <a:t>B.Sc</a:t>
            </a:r>
            <a:r>
              <a:rPr lang="en-US" sz="2000" dirty="0"/>
              <a:t>, </a:t>
            </a:r>
            <a:r>
              <a:rPr lang="en-US" sz="2000" dirty="0" err="1"/>
              <a:t>M.Sc</a:t>
            </a:r>
            <a:r>
              <a:rPr lang="en-US" sz="2000" dirty="0"/>
              <a:t>, Ph.D., postdoc and visiting scientists’ supervisory and exchange programs).</a:t>
            </a:r>
          </a:p>
          <a:p>
            <a:pPr marL="342900" indent="-342900">
              <a:buFont typeface="Arial"/>
              <a:buChar char="•"/>
            </a:pPr>
            <a:r>
              <a:rPr lang="en-US" sz="2000" dirty="0"/>
              <a:t>By improving and further developing outreach programs at all educational levels.</a:t>
            </a:r>
          </a:p>
        </p:txBody>
      </p:sp>
    </p:spTree>
    <p:extLst>
      <p:ext uri="{BB962C8B-B14F-4D97-AF65-F5344CB8AC3E}">
        <p14:creationId xmlns:p14="http://schemas.microsoft.com/office/powerpoint/2010/main" val="27367360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b="1" dirty="0"/>
              <a:t>Mechanisms for Stimulating the Appearance of New Research Directions </a:t>
            </a:r>
          </a:p>
        </p:txBody>
      </p:sp>
      <p:sp>
        <p:nvSpPr>
          <p:cNvPr id="3" name="Rectangle 2"/>
          <p:cNvSpPr/>
          <p:nvPr/>
        </p:nvSpPr>
        <p:spPr>
          <a:xfrm>
            <a:off x="211668" y="1342622"/>
            <a:ext cx="8475133" cy="4154984"/>
          </a:xfrm>
          <a:prstGeom prst="rect">
            <a:avLst/>
          </a:prstGeom>
        </p:spPr>
        <p:txBody>
          <a:bodyPr wrap="square">
            <a:spAutoFit/>
          </a:bodyPr>
          <a:lstStyle/>
          <a:p>
            <a:r>
              <a:rPr lang="en-US" sz="2400" b="1" dirty="0"/>
              <a:t>(iii) Improvement of research infrastructure</a:t>
            </a:r>
          </a:p>
          <a:p>
            <a:pPr marL="342900" indent="-342900">
              <a:buFont typeface="Arial"/>
              <a:buChar char="•"/>
            </a:pPr>
            <a:r>
              <a:rPr lang="en-US" sz="2000" dirty="0"/>
              <a:t>By creating a highly versatile computational user-facility based on the already existent ISS HPC network in order to provide the ISS scientists and those from other national and international research institutions with flexible and </a:t>
            </a:r>
            <a:r>
              <a:rPr lang="en-US" sz="2000" dirty="0" err="1"/>
              <a:t>performant</a:t>
            </a:r>
            <a:r>
              <a:rPr lang="en-US" sz="2000" dirty="0"/>
              <a:t> computational support.</a:t>
            </a:r>
          </a:p>
          <a:p>
            <a:pPr marL="342900" indent="-342900">
              <a:buFont typeface="Arial"/>
              <a:buChar char="•"/>
            </a:pPr>
            <a:r>
              <a:rPr lang="en-US" sz="2000" dirty="0"/>
              <a:t>By modernizing, improving and further developing the experimental capabilities of the ISS in order to broaden its range of technological expertise and to further open it to the national and international scientific and industrial market (e.g. space instrumentation and microsatellite development, fabrication and testing, integration of space technology complex applications, instrumentation and components for future ground based </a:t>
            </a:r>
            <a:r>
              <a:rPr lang="en-US" sz="2000" dirty="0" err="1"/>
              <a:t>astroparticle</a:t>
            </a:r>
            <a:r>
              <a:rPr lang="en-US" sz="2000" dirty="0"/>
              <a:t> physics experiments. ). </a:t>
            </a:r>
          </a:p>
          <a:p>
            <a:pPr marL="342900" indent="-342900">
              <a:buFont typeface="Arial"/>
              <a:buChar char="•"/>
            </a:pPr>
            <a:endParaRPr lang="en-US" sz="2000" dirty="0"/>
          </a:p>
        </p:txBody>
      </p:sp>
    </p:spTree>
    <p:extLst>
      <p:ext uri="{BB962C8B-B14F-4D97-AF65-F5344CB8AC3E}">
        <p14:creationId xmlns:p14="http://schemas.microsoft.com/office/powerpoint/2010/main" val="18546386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b="1" dirty="0"/>
              <a:t>Mechanisms for Stimulating the Appearance of New Research Directions </a:t>
            </a:r>
          </a:p>
        </p:txBody>
      </p:sp>
      <p:sp>
        <p:nvSpPr>
          <p:cNvPr id="3" name="Rectangle 2"/>
          <p:cNvSpPr/>
          <p:nvPr/>
        </p:nvSpPr>
        <p:spPr>
          <a:xfrm>
            <a:off x="211668" y="1342621"/>
            <a:ext cx="8475133" cy="5232202"/>
          </a:xfrm>
          <a:prstGeom prst="rect">
            <a:avLst/>
          </a:prstGeom>
        </p:spPr>
        <p:txBody>
          <a:bodyPr wrap="square">
            <a:spAutoFit/>
          </a:bodyPr>
          <a:lstStyle/>
          <a:p>
            <a:r>
              <a:rPr lang="en-US" sz="2000" b="1" dirty="0"/>
              <a:t>(iv) Improvement of the national and international visibility and scientific standing</a:t>
            </a:r>
            <a:endParaRPr lang="en-US" b="1" dirty="0"/>
          </a:p>
          <a:p>
            <a:pPr marL="285750" indent="-285750">
              <a:buFont typeface="Arial"/>
              <a:buChar char="•"/>
            </a:pPr>
            <a:r>
              <a:rPr lang="en-US" dirty="0"/>
              <a:t>By fostering the development of new national and international collaborations with other research institutes and universities.  </a:t>
            </a:r>
          </a:p>
          <a:p>
            <a:pPr marL="285750" indent="-285750">
              <a:buFont typeface="Arial"/>
              <a:buChar char="•"/>
            </a:pPr>
            <a:r>
              <a:rPr lang="en-US" dirty="0"/>
              <a:t>By supporting the ISS research groups and individual scientists to disseminate the results of their scientific endeavors and to increase their national and international visibility through organization and participation to national and international conferences, workshops and lectures. </a:t>
            </a:r>
          </a:p>
          <a:p>
            <a:pPr marL="285750" indent="-285750">
              <a:buFont typeface="Arial"/>
              <a:buChar char="•"/>
            </a:pPr>
            <a:r>
              <a:rPr lang="en-US" dirty="0"/>
              <a:t>By providing the ISS scientists with access to the latest information in the field through </a:t>
            </a:r>
            <a:r>
              <a:rPr lang="en-US" dirty="0" err="1"/>
              <a:t>performant</a:t>
            </a:r>
            <a:r>
              <a:rPr lang="en-US" dirty="0"/>
              <a:t> journal subscription packages.</a:t>
            </a:r>
          </a:p>
          <a:p>
            <a:pPr marL="285750" indent="-285750">
              <a:buFont typeface="Arial"/>
              <a:buChar char="•"/>
            </a:pPr>
            <a:r>
              <a:rPr lang="en-US" dirty="0"/>
              <a:t>By encouraging and supporting the ISS scientists to publish the results of their research in highly ranked scientific journals (ISI ranked and otherwise).</a:t>
            </a:r>
          </a:p>
          <a:p>
            <a:pPr marL="285750" indent="-285750">
              <a:buFont typeface="Arial"/>
              <a:buChar char="•"/>
            </a:pPr>
            <a:r>
              <a:rPr lang="en-US" dirty="0"/>
              <a:t>By providing efficient integration in the ISS scientific activities for returning Romanian scientists.</a:t>
            </a:r>
          </a:p>
          <a:p>
            <a:pPr marL="285750" indent="-285750">
              <a:buFont typeface="Arial"/>
              <a:buChar char="•"/>
            </a:pPr>
            <a:r>
              <a:rPr lang="en-US" dirty="0"/>
              <a:t>By encouraging and supporting a sustained ISS quality exposure to the various types of national and international media (e.g. technical and scientific magazines, newspapers, radio and TV, internet publications and forums, social networks, </a:t>
            </a:r>
            <a:r>
              <a:rPr lang="en-US" dirty="0" err="1"/>
              <a:t>etc</a:t>
            </a:r>
            <a:r>
              <a:rPr lang="en-US" dirty="0"/>
              <a:t>).</a:t>
            </a:r>
          </a:p>
          <a:p>
            <a:r>
              <a:rPr lang="en-US" sz="2400" dirty="0"/>
              <a:t> </a:t>
            </a:r>
            <a:endParaRPr lang="en-US" sz="2000" dirty="0"/>
          </a:p>
        </p:txBody>
      </p:sp>
    </p:spTree>
    <p:extLst>
      <p:ext uri="{BB962C8B-B14F-4D97-AF65-F5344CB8AC3E}">
        <p14:creationId xmlns:p14="http://schemas.microsoft.com/office/powerpoint/2010/main" val="23333033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p:cNvSpPr>
            <a:spLocks noChangeArrowheads="1"/>
          </p:cNvSpPr>
          <p:nvPr/>
        </p:nvSpPr>
        <p:spPr bwMode="auto">
          <a:xfrm>
            <a:off x="2573338" y="610506"/>
            <a:ext cx="3955474" cy="1111117"/>
          </a:xfrm>
          <a:prstGeom prst="cloudCallout">
            <a:avLst>
              <a:gd name="adj1" fmla="val -18634"/>
              <a:gd name="adj2" fmla="val 133713"/>
            </a:avLst>
          </a:prstGeom>
          <a:noFill/>
          <a:ln w="109800">
            <a:solidFill>
              <a:srgbClr val="FF3333"/>
            </a:solidFill>
            <a:round/>
            <a:headEnd/>
            <a:tailEnd/>
          </a:ln>
          <a:effectLst/>
          <a:extLst/>
        </p:spPr>
        <p:txBody>
          <a:bodyPr lIns="81639" tIns="40820" rIns="81639" bIns="40820" anchor="ctr"/>
          <a:lstStyle/>
          <a:p>
            <a:pPr algn="ctr">
              <a:tabLst>
                <a:tab pos="656650" algn="l"/>
                <a:tab pos="1313299" algn="l"/>
                <a:tab pos="1969949" algn="l"/>
                <a:tab pos="2626599" algn="l"/>
              </a:tabLst>
              <a:defRPr/>
            </a:pPr>
            <a:r>
              <a:rPr lang="en-GB" dirty="0"/>
              <a:t>What </a:t>
            </a:r>
            <a:r>
              <a:rPr lang="en-US" dirty="0"/>
              <a:t>Financial SWOT Analysis</a:t>
            </a:r>
            <a:r>
              <a:rPr lang="en-GB" dirty="0" smtClean="0"/>
              <a:t>? </a:t>
            </a:r>
            <a:endParaRPr lang="en-GB" dirty="0"/>
          </a:p>
        </p:txBody>
      </p:sp>
      <p:pic>
        <p:nvPicPr>
          <p:cNvPr id="4" name="Picture 3"/>
          <p:cNvPicPr>
            <a:picLocks noChangeAspect="1"/>
          </p:cNvPicPr>
          <p:nvPr/>
        </p:nvPicPr>
        <p:blipFill>
          <a:blip r:embed="rId3"/>
          <a:stretch>
            <a:fillRect/>
          </a:stretch>
        </p:blipFill>
        <p:spPr>
          <a:xfrm>
            <a:off x="1677062" y="2490858"/>
            <a:ext cx="2845926" cy="2260355"/>
          </a:xfrm>
          <a:prstGeom prst="rect">
            <a:avLst/>
          </a:prstGeom>
        </p:spPr>
      </p:pic>
    </p:spTree>
    <p:extLst>
      <p:ext uri="{BB962C8B-B14F-4D97-AF65-F5344CB8AC3E}">
        <p14:creationId xmlns:p14="http://schemas.microsoft.com/office/powerpoint/2010/main" val="172832210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Financial SWOT Analysis</a:t>
            </a:r>
          </a:p>
        </p:txBody>
      </p:sp>
      <p:sp>
        <p:nvSpPr>
          <p:cNvPr id="3" name="Rectangle 2"/>
          <p:cNvSpPr/>
          <p:nvPr/>
        </p:nvSpPr>
        <p:spPr>
          <a:xfrm>
            <a:off x="211668" y="999728"/>
            <a:ext cx="8475133" cy="3046988"/>
          </a:xfrm>
          <a:prstGeom prst="rect">
            <a:avLst/>
          </a:prstGeom>
        </p:spPr>
        <p:txBody>
          <a:bodyPr wrap="square">
            <a:spAutoFit/>
          </a:bodyPr>
          <a:lstStyle/>
          <a:p>
            <a:r>
              <a:rPr lang="en-US" sz="2400" b="1" dirty="0"/>
              <a:t>Strengths</a:t>
            </a:r>
          </a:p>
          <a:p>
            <a:pPr marL="285750" indent="-285750">
              <a:buFont typeface="Arial"/>
              <a:buChar char="•"/>
            </a:pPr>
            <a:r>
              <a:rPr lang="en-US" sz="2400" dirty="0"/>
              <a:t>Increasing number of national and international research contracts due to the high visibility, scientific standing and expertise of the ISS.</a:t>
            </a:r>
          </a:p>
          <a:p>
            <a:pPr marL="285750" indent="-285750">
              <a:buFont typeface="Arial"/>
              <a:buChar char="•"/>
            </a:pPr>
            <a:r>
              <a:rPr lang="en-US" sz="2400" dirty="0"/>
              <a:t>Current financial operational stability (salaries, taxes, suppliers).</a:t>
            </a:r>
          </a:p>
          <a:p>
            <a:pPr marL="285750" indent="-285750">
              <a:buFont typeface="Arial"/>
              <a:buChar char="•"/>
            </a:pPr>
            <a:r>
              <a:rPr lang="en-US" sz="2400" dirty="0"/>
              <a:t>No financial debt.</a:t>
            </a:r>
          </a:p>
          <a:p>
            <a:pPr marL="285750" indent="-285750">
              <a:buFont typeface="Arial"/>
              <a:buChar char="•"/>
            </a:pPr>
            <a:r>
              <a:rPr lang="en-US" sz="2400" dirty="0"/>
              <a:t>Admission of </a:t>
            </a:r>
            <a:r>
              <a:rPr lang="en-US" sz="2400" u="sng" dirty="0"/>
              <a:t>the ISS as a part of Romanian full ESA membership</a:t>
            </a:r>
            <a:r>
              <a:rPr lang="en-US" sz="2400" dirty="0"/>
              <a:t>.</a:t>
            </a:r>
          </a:p>
          <a:p>
            <a:pPr marL="285750" indent="-285750">
              <a:buFont typeface="Arial"/>
              <a:buChar char="•"/>
            </a:pPr>
            <a:r>
              <a:rPr lang="en-US" sz="2400" dirty="0"/>
              <a:t>Availability of transfer-ready technologies. </a:t>
            </a:r>
          </a:p>
        </p:txBody>
      </p:sp>
    </p:spTree>
    <p:extLst>
      <p:ext uri="{BB962C8B-B14F-4D97-AF65-F5344CB8AC3E}">
        <p14:creationId xmlns:p14="http://schemas.microsoft.com/office/powerpoint/2010/main" val="23161209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Financial SWOT Analysis</a:t>
            </a:r>
          </a:p>
        </p:txBody>
      </p:sp>
      <p:sp>
        <p:nvSpPr>
          <p:cNvPr id="3" name="Rectangle 2"/>
          <p:cNvSpPr/>
          <p:nvPr/>
        </p:nvSpPr>
        <p:spPr>
          <a:xfrm>
            <a:off x="211668" y="999728"/>
            <a:ext cx="8475133" cy="1938992"/>
          </a:xfrm>
          <a:prstGeom prst="rect">
            <a:avLst/>
          </a:prstGeom>
        </p:spPr>
        <p:txBody>
          <a:bodyPr wrap="square">
            <a:spAutoFit/>
          </a:bodyPr>
          <a:lstStyle/>
          <a:p>
            <a:r>
              <a:rPr lang="en-US" sz="2400" b="1" dirty="0"/>
              <a:t>Weaknesses</a:t>
            </a:r>
          </a:p>
          <a:p>
            <a:pPr marL="342900" indent="-342900">
              <a:buFont typeface="Arial"/>
              <a:buChar char="•"/>
            </a:pPr>
            <a:r>
              <a:rPr lang="en-US" sz="2400" dirty="0"/>
              <a:t>Lack of a significant supporting investment fund.</a:t>
            </a:r>
          </a:p>
          <a:p>
            <a:pPr marL="342900" indent="-342900">
              <a:buFont typeface="Arial"/>
              <a:buChar char="•"/>
            </a:pPr>
            <a:r>
              <a:rPr lang="en-US" sz="2400" dirty="0"/>
              <a:t>Delay in the completion of the new Center of Space Science and Technology (CSST), which has slowed down the technological development and endowment of the ISS</a:t>
            </a:r>
            <a:r>
              <a:rPr lang="en-US" sz="2400" dirty="0" smtClean="0"/>
              <a:t>.</a:t>
            </a:r>
            <a:endParaRPr lang="en-US" sz="2400" dirty="0"/>
          </a:p>
        </p:txBody>
      </p:sp>
    </p:spTree>
    <p:extLst>
      <p:ext uri="{BB962C8B-B14F-4D97-AF65-F5344CB8AC3E}">
        <p14:creationId xmlns:p14="http://schemas.microsoft.com/office/powerpoint/2010/main" val="29569286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Financial SWOT Analysis</a:t>
            </a:r>
          </a:p>
        </p:txBody>
      </p:sp>
      <p:sp>
        <p:nvSpPr>
          <p:cNvPr id="3" name="Rectangle 2"/>
          <p:cNvSpPr/>
          <p:nvPr/>
        </p:nvSpPr>
        <p:spPr>
          <a:xfrm>
            <a:off x="211668" y="999728"/>
            <a:ext cx="8475133" cy="1938992"/>
          </a:xfrm>
          <a:prstGeom prst="rect">
            <a:avLst/>
          </a:prstGeom>
        </p:spPr>
        <p:txBody>
          <a:bodyPr wrap="square">
            <a:spAutoFit/>
          </a:bodyPr>
          <a:lstStyle/>
          <a:p>
            <a:r>
              <a:rPr lang="en-US" sz="2400" b="1" dirty="0"/>
              <a:t>Weaknesses</a:t>
            </a:r>
          </a:p>
          <a:p>
            <a:pPr marL="342900" indent="-342900">
              <a:buFont typeface="Arial"/>
              <a:buChar char="•"/>
            </a:pPr>
            <a:r>
              <a:rPr lang="en-US" sz="2400" dirty="0"/>
              <a:t>Lack of a significant supporting investment fund.</a:t>
            </a:r>
          </a:p>
          <a:p>
            <a:pPr marL="342900" indent="-342900">
              <a:buFont typeface="Arial"/>
              <a:buChar char="•"/>
            </a:pPr>
            <a:r>
              <a:rPr lang="en-US" sz="2400" dirty="0"/>
              <a:t>Delay in the completion of the new Center of Space Science and Technology (CSST), which has slowed down the technological development and endowment of the ISS</a:t>
            </a:r>
            <a:r>
              <a:rPr lang="en-US" sz="2400" dirty="0" smtClean="0"/>
              <a:t>.</a:t>
            </a:r>
            <a:endParaRPr lang="en-US" sz="2400" dirty="0"/>
          </a:p>
        </p:txBody>
      </p:sp>
    </p:spTree>
    <p:extLst>
      <p:ext uri="{BB962C8B-B14F-4D97-AF65-F5344CB8AC3E}">
        <p14:creationId xmlns:p14="http://schemas.microsoft.com/office/powerpoint/2010/main" val="38483665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Financial SWOT Analysis</a:t>
            </a:r>
          </a:p>
        </p:txBody>
      </p:sp>
      <p:sp>
        <p:nvSpPr>
          <p:cNvPr id="3" name="Rectangle 2"/>
          <p:cNvSpPr/>
          <p:nvPr/>
        </p:nvSpPr>
        <p:spPr>
          <a:xfrm>
            <a:off x="211668" y="999728"/>
            <a:ext cx="8475133" cy="3539430"/>
          </a:xfrm>
          <a:prstGeom prst="rect">
            <a:avLst/>
          </a:prstGeom>
        </p:spPr>
        <p:txBody>
          <a:bodyPr wrap="square">
            <a:spAutoFit/>
          </a:bodyPr>
          <a:lstStyle/>
          <a:p>
            <a:r>
              <a:rPr lang="en-US" sz="2400" b="1" dirty="0"/>
              <a:t>Opportunities</a:t>
            </a:r>
          </a:p>
          <a:p>
            <a:pPr marL="342900" indent="-342900">
              <a:buFont typeface="Arial"/>
              <a:buChar char="•"/>
            </a:pPr>
            <a:r>
              <a:rPr lang="en-US" sz="2000" dirty="0"/>
              <a:t>Romania’s commitment to increase the research budget to 3% of the GNP by 2020 </a:t>
            </a:r>
          </a:p>
          <a:p>
            <a:pPr marL="342900" indent="-342900">
              <a:buFont typeface="Arial"/>
              <a:buChar char="•"/>
            </a:pPr>
            <a:r>
              <a:rPr lang="en-US" sz="2000" dirty="0"/>
              <a:t>New R&amp;D financing mechanisms (e.g. the Laboratory Twinning type of grant to be introduced by the ANCS in 2012 and the National Technology and Innovation Program). </a:t>
            </a:r>
          </a:p>
          <a:p>
            <a:pPr marL="342900" indent="-342900">
              <a:buFont typeface="Arial"/>
              <a:buChar char="•"/>
            </a:pPr>
            <a:r>
              <a:rPr lang="en-US" sz="2000" dirty="0"/>
              <a:t>Participation in the ESA scientific and technology </a:t>
            </a:r>
            <a:r>
              <a:rPr lang="en-US" sz="2000" dirty="0" err="1"/>
              <a:t>programmes</a:t>
            </a:r>
            <a:r>
              <a:rPr lang="en-US" sz="2000" dirty="0"/>
              <a:t>.</a:t>
            </a:r>
          </a:p>
          <a:p>
            <a:pPr marL="342900" indent="-342900">
              <a:buFont typeface="Arial"/>
              <a:buChar char="•"/>
            </a:pPr>
            <a:r>
              <a:rPr lang="en-US" sz="2000" dirty="0"/>
              <a:t>Participation in the ESA-approved newest research projects (e.g. EUCLID),</a:t>
            </a:r>
          </a:p>
          <a:p>
            <a:pPr marL="342900" indent="-342900">
              <a:buFont typeface="Arial"/>
              <a:buChar char="•"/>
            </a:pPr>
            <a:r>
              <a:rPr lang="en-US" sz="2000" dirty="0"/>
              <a:t> Participation in the international major projects CERN-ALICE, CERN-WLCG, FAIR-GSI and in the FCAL ILC International Collaboration.</a:t>
            </a:r>
          </a:p>
          <a:p>
            <a:pPr marL="342900" indent="-342900">
              <a:buFont typeface="Arial"/>
              <a:buChar char="•"/>
            </a:pPr>
            <a:r>
              <a:rPr lang="en-US" sz="2000" dirty="0"/>
              <a:t>Full involvement in the ANTARES and KM3NeT undersea </a:t>
            </a:r>
            <a:r>
              <a:rPr lang="en-US" sz="2000" dirty="0" err="1"/>
              <a:t>neutrin</a:t>
            </a:r>
            <a:endParaRPr lang="en-US" sz="2000" dirty="0"/>
          </a:p>
        </p:txBody>
      </p:sp>
    </p:spTree>
    <p:extLst>
      <p:ext uri="{BB962C8B-B14F-4D97-AF65-F5344CB8AC3E}">
        <p14:creationId xmlns:p14="http://schemas.microsoft.com/office/powerpoint/2010/main" val="3823764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EFDA79D2-6757-E84B-872C-271E2BDF5F3E}" type="slidenum">
              <a:rPr lang="en-US" smtClean="0"/>
              <a:pPr>
                <a:defRPr/>
              </a:pPr>
              <a:t>8</a:t>
            </a:fld>
            <a:endParaRPr lang="en-US"/>
          </a:p>
        </p:txBody>
      </p:sp>
      <p:sp>
        <p:nvSpPr>
          <p:cNvPr id="17410" name="Rectangle 4"/>
          <p:cNvSpPr>
            <a:spLocks noChangeArrowheads="1"/>
          </p:cNvSpPr>
          <p:nvPr/>
        </p:nvSpPr>
        <p:spPr bwMode="auto">
          <a:xfrm>
            <a:off x="304800" y="285750"/>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b="1" dirty="0" smtClean="0">
                <a:solidFill>
                  <a:srgbClr val="000000"/>
                </a:solidFill>
              </a:rPr>
              <a:t>Lab:</a:t>
            </a:r>
            <a:r>
              <a:rPr lang="en-US" sz="2400" dirty="0" smtClean="0">
                <a:solidFill>
                  <a:srgbClr val="000000"/>
                </a:solidFill>
              </a:rPr>
              <a:t> Theoretical Physics </a:t>
            </a:r>
          </a:p>
          <a:p>
            <a:r>
              <a:rPr lang="en-US" sz="2400" b="1" dirty="0" smtClean="0">
                <a:solidFill>
                  <a:srgbClr val="000000"/>
                </a:solidFill>
              </a:rPr>
              <a:t>Head of the Lab :</a:t>
            </a:r>
            <a:r>
              <a:rPr lang="en-US" sz="2400" dirty="0" smtClean="0">
                <a:solidFill>
                  <a:srgbClr val="000000"/>
                </a:solidFill>
              </a:rPr>
              <a:t> Cecil </a:t>
            </a:r>
            <a:r>
              <a:rPr lang="en-US" sz="2400" dirty="0" err="1" smtClean="0">
                <a:solidFill>
                  <a:srgbClr val="000000"/>
                </a:solidFill>
              </a:rPr>
              <a:t>Pompiliu</a:t>
            </a:r>
            <a:r>
              <a:rPr lang="en-US" sz="2400" dirty="0" smtClean="0">
                <a:solidFill>
                  <a:srgbClr val="000000"/>
                </a:solidFill>
              </a:rPr>
              <a:t> GRUNFELD</a:t>
            </a:r>
            <a:endParaRPr lang="en-US" sz="2400" dirty="0">
              <a:solidFill>
                <a:srgbClr val="000000"/>
              </a:solidFill>
            </a:endParaRPr>
          </a:p>
        </p:txBody>
      </p:sp>
      <p:sp>
        <p:nvSpPr>
          <p:cNvPr id="6" name="Rectangle 5"/>
          <p:cNvSpPr/>
          <p:nvPr/>
        </p:nvSpPr>
        <p:spPr>
          <a:xfrm>
            <a:off x="381000" y="1767240"/>
            <a:ext cx="8610600" cy="2123658"/>
          </a:xfrm>
          <a:prstGeom prst="rect">
            <a:avLst/>
          </a:prstGeom>
        </p:spPr>
        <p:txBody>
          <a:bodyPr wrap="square">
            <a:spAutoFit/>
          </a:bodyPr>
          <a:lstStyle/>
          <a:p>
            <a:pPr>
              <a:defRPr/>
            </a:pPr>
            <a:r>
              <a:rPr lang="en-US" sz="2400" b="1" dirty="0">
                <a:solidFill>
                  <a:srgbClr val="000000"/>
                </a:solidFill>
              </a:rPr>
              <a:t>Research </a:t>
            </a:r>
            <a:r>
              <a:rPr lang="en-US" sz="2400" b="1" dirty="0" smtClean="0">
                <a:solidFill>
                  <a:srgbClr val="000000"/>
                </a:solidFill>
              </a:rPr>
              <a:t>topics: </a:t>
            </a:r>
            <a:endParaRPr lang="en-US" sz="2400" b="1" dirty="0">
              <a:solidFill>
                <a:srgbClr val="000000"/>
              </a:solidFill>
            </a:endParaRPr>
          </a:p>
          <a:p>
            <a:pPr marL="285750" indent="-285750">
              <a:lnSpc>
                <a:spcPct val="150000"/>
              </a:lnSpc>
              <a:buFont typeface="Arial"/>
              <a:buChar char="•"/>
              <a:defRPr/>
            </a:pPr>
            <a:r>
              <a:rPr lang="en-US" sz="2400" dirty="0">
                <a:solidFill>
                  <a:srgbClr val="000000"/>
                </a:solidFill>
              </a:rPr>
              <a:t>Atomic and molecular processes	</a:t>
            </a:r>
          </a:p>
          <a:p>
            <a:pPr marL="285750" indent="-285750">
              <a:lnSpc>
                <a:spcPct val="150000"/>
              </a:lnSpc>
              <a:buFont typeface="Arial"/>
              <a:buChar char="•"/>
              <a:defRPr/>
            </a:pPr>
            <a:r>
              <a:rPr lang="en-US" sz="2400" dirty="0">
                <a:solidFill>
                  <a:srgbClr val="000000"/>
                </a:solidFill>
              </a:rPr>
              <a:t>Kinetic theory of complex systems, exactly solvable models </a:t>
            </a:r>
          </a:p>
          <a:p>
            <a:pPr marL="285750" indent="-285750">
              <a:lnSpc>
                <a:spcPct val="150000"/>
              </a:lnSpc>
              <a:buFont typeface="Arial"/>
              <a:buChar char="•"/>
              <a:defRPr/>
            </a:pPr>
            <a:r>
              <a:rPr lang="en-US" sz="2400" dirty="0">
                <a:solidFill>
                  <a:srgbClr val="000000"/>
                </a:solidFill>
              </a:rPr>
              <a:t>Space-time structures and symmetries in General Relativity</a:t>
            </a:r>
          </a:p>
        </p:txBody>
      </p:sp>
      <p:cxnSp>
        <p:nvCxnSpPr>
          <p:cNvPr id="4" name="Straight Connector 3"/>
          <p:cNvCxnSpPr/>
          <p:nvPr/>
        </p:nvCxnSpPr>
        <p:spPr>
          <a:xfrm>
            <a:off x="0" y="1428581"/>
            <a:ext cx="9144000" cy="2442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79475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Financial SWOT Analysis</a:t>
            </a:r>
          </a:p>
        </p:txBody>
      </p:sp>
      <p:sp>
        <p:nvSpPr>
          <p:cNvPr id="3" name="Rectangle 2"/>
          <p:cNvSpPr/>
          <p:nvPr/>
        </p:nvSpPr>
        <p:spPr>
          <a:xfrm>
            <a:off x="211668" y="999728"/>
            <a:ext cx="8475133" cy="3539430"/>
          </a:xfrm>
          <a:prstGeom prst="rect">
            <a:avLst/>
          </a:prstGeom>
        </p:spPr>
        <p:txBody>
          <a:bodyPr wrap="square">
            <a:spAutoFit/>
          </a:bodyPr>
          <a:lstStyle/>
          <a:p>
            <a:r>
              <a:rPr lang="en-US" sz="2400" b="1" dirty="0"/>
              <a:t>Threats</a:t>
            </a:r>
          </a:p>
          <a:p>
            <a:pPr marL="342900" indent="-342900">
              <a:buFont typeface="Arial"/>
              <a:buChar char="•"/>
            </a:pPr>
            <a:r>
              <a:rPr lang="en-US" sz="2000" dirty="0"/>
              <a:t>The continuation and possibly deepening of the present economic recession, which can jeopardize the R&amp;D budget allocation at the national and international levels.</a:t>
            </a:r>
          </a:p>
          <a:p>
            <a:pPr marL="342900" indent="-342900">
              <a:buFont typeface="Arial"/>
              <a:buChar char="•"/>
            </a:pPr>
            <a:r>
              <a:rPr lang="en-US" sz="2000" dirty="0"/>
              <a:t>Rigid, cumbersome and bureaucratically extensive government funding policies and practices.</a:t>
            </a:r>
          </a:p>
          <a:p>
            <a:pPr marL="342900" indent="-342900">
              <a:buFont typeface="Arial"/>
              <a:buChar char="•"/>
            </a:pPr>
            <a:r>
              <a:rPr lang="en-US" sz="2000" dirty="0"/>
              <a:t>The Government’s science and research policies and practices of readjusting the funding for already awarded grants and projects.</a:t>
            </a:r>
          </a:p>
          <a:p>
            <a:pPr marL="342900" indent="-342900">
              <a:buFont typeface="Arial"/>
              <a:buChar char="•"/>
            </a:pPr>
            <a:r>
              <a:rPr lang="en-US" sz="2000" dirty="0"/>
              <a:t>Poor diversity and efficiency of high-tech equipment suppliers.</a:t>
            </a:r>
          </a:p>
          <a:p>
            <a:pPr marL="342900" indent="-342900">
              <a:buFont typeface="Arial"/>
              <a:buChar char="•"/>
            </a:pPr>
            <a:r>
              <a:rPr lang="en-US" sz="2000" dirty="0"/>
              <a:t>Lack of adequate legislation to attract private investors.</a:t>
            </a:r>
          </a:p>
          <a:p>
            <a:endParaRPr lang="en-US" sz="2000" dirty="0"/>
          </a:p>
        </p:txBody>
      </p:sp>
    </p:spTree>
    <p:extLst>
      <p:ext uri="{BB962C8B-B14F-4D97-AF65-F5344CB8AC3E}">
        <p14:creationId xmlns:p14="http://schemas.microsoft.com/office/powerpoint/2010/main" val="16418253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Financial SWOT Analysis</a:t>
            </a:r>
          </a:p>
        </p:txBody>
      </p:sp>
      <p:sp>
        <p:nvSpPr>
          <p:cNvPr id="3" name="Rectangle 2"/>
          <p:cNvSpPr/>
          <p:nvPr/>
        </p:nvSpPr>
        <p:spPr>
          <a:xfrm>
            <a:off x="211668" y="999728"/>
            <a:ext cx="8475133" cy="3539430"/>
          </a:xfrm>
          <a:prstGeom prst="rect">
            <a:avLst/>
          </a:prstGeom>
        </p:spPr>
        <p:txBody>
          <a:bodyPr wrap="square">
            <a:spAutoFit/>
          </a:bodyPr>
          <a:lstStyle/>
          <a:p>
            <a:r>
              <a:rPr lang="en-US" sz="2400" b="1" dirty="0"/>
              <a:t>Threats</a:t>
            </a:r>
          </a:p>
          <a:p>
            <a:pPr marL="342900" indent="-342900">
              <a:buFont typeface="Arial"/>
              <a:buChar char="•"/>
            </a:pPr>
            <a:r>
              <a:rPr lang="en-US" sz="2000" dirty="0"/>
              <a:t>The continuation and possibly deepening of the present economic recession, which can jeopardize the R&amp;D budget allocation at the national and international levels.</a:t>
            </a:r>
          </a:p>
          <a:p>
            <a:pPr marL="342900" indent="-342900">
              <a:buFont typeface="Arial"/>
              <a:buChar char="•"/>
            </a:pPr>
            <a:r>
              <a:rPr lang="en-US" sz="2000" dirty="0"/>
              <a:t>Rigid, cumbersome and bureaucratically extensive government funding policies and practices.</a:t>
            </a:r>
          </a:p>
          <a:p>
            <a:pPr marL="342900" indent="-342900">
              <a:buFont typeface="Arial"/>
              <a:buChar char="•"/>
            </a:pPr>
            <a:r>
              <a:rPr lang="en-US" sz="2000" dirty="0"/>
              <a:t>The Government’s science and research policies and practices of readjusting the funding for already awarded grants and projects.</a:t>
            </a:r>
          </a:p>
          <a:p>
            <a:pPr marL="342900" indent="-342900">
              <a:buFont typeface="Arial"/>
              <a:buChar char="•"/>
            </a:pPr>
            <a:r>
              <a:rPr lang="en-US" sz="2000" dirty="0"/>
              <a:t>Poor diversity and efficiency of high-tech equipment suppliers.</a:t>
            </a:r>
          </a:p>
          <a:p>
            <a:pPr marL="342900" indent="-342900">
              <a:buFont typeface="Arial"/>
              <a:buChar char="•"/>
            </a:pPr>
            <a:r>
              <a:rPr lang="en-US" sz="2000" dirty="0"/>
              <a:t>Lack of adequate legislation to attract private investors.</a:t>
            </a:r>
          </a:p>
          <a:p>
            <a:endParaRPr lang="en-US" sz="2000" dirty="0"/>
          </a:p>
        </p:txBody>
      </p:sp>
    </p:spTree>
    <p:extLst>
      <p:ext uri="{BB962C8B-B14F-4D97-AF65-F5344CB8AC3E}">
        <p14:creationId xmlns:p14="http://schemas.microsoft.com/office/powerpoint/2010/main" val="13610594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SCIENTIFIC SWOT ANALYSIS</a:t>
            </a:r>
          </a:p>
        </p:txBody>
      </p:sp>
      <p:sp>
        <p:nvSpPr>
          <p:cNvPr id="3" name="Rectangle 2"/>
          <p:cNvSpPr/>
          <p:nvPr/>
        </p:nvSpPr>
        <p:spPr>
          <a:xfrm>
            <a:off x="211668" y="999728"/>
            <a:ext cx="8475133" cy="2308324"/>
          </a:xfrm>
          <a:prstGeom prst="rect">
            <a:avLst/>
          </a:prstGeom>
        </p:spPr>
        <p:txBody>
          <a:bodyPr wrap="square">
            <a:spAutoFit/>
          </a:bodyPr>
          <a:lstStyle/>
          <a:p>
            <a:r>
              <a:rPr lang="en-US" dirty="0"/>
              <a:t>Threats</a:t>
            </a:r>
          </a:p>
          <a:p>
            <a:pPr marL="342900" indent="-342900">
              <a:buFont typeface="Arial"/>
              <a:buChar char="•"/>
            </a:pPr>
            <a:r>
              <a:rPr lang="en-US" dirty="0"/>
              <a:t>National level: instability of Government’s science and research policies and practices which puts in jeopardy the long term development and human resources stability.</a:t>
            </a:r>
          </a:p>
          <a:p>
            <a:pPr marL="342900" indent="-342900">
              <a:buFont typeface="Arial"/>
              <a:buChar char="•"/>
            </a:pPr>
            <a:r>
              <a:rPr lang="en-US" dirty="0"/>
              <a:t>Regional level: competition from similar institutions in the former Eastern Bloc.</a:t>
            </a:r>
          </a:p>
          <a:p>
            <a:pPr marL="342900" indent="-342900">
              <a:buFont typeface="Arial"/>
              <a:buChar char="•"/>
            </a:pPr>
            <a:r>
              <a:rPr lang="en-US" dirty="0"/>
              <a:t>Ineffective purchasing and acquisition system, which is incompatible with a fast paced research environment.</a:t>
            </a:r>
          </a:p>
          <a:p>
            <a:pPr marL="342900" indent="-342900">
              <a:buFont typeface="Arial"/>
              <a:buChar char="•"/>
            </a:pPr>
            <a:r>
              <a:rPr lang="en-US" dirty="0"/>
              <a:t>Lack of legal framework to make private investments attractive to potential investors. </a:t>
            </a:r>
          </a:p>
          <a:p>
            <a:endParaRPr lang="en-US" dirty="0"/>
          </a:p>
        </p:txBody>
      </p:sp>
    </p:spTree>
    <p:extLst>
      <p:ext uri="{BB962C8B-B14F-4D97-AF65-F5344CB8AC3E}">
        <p14:creationId xmlns:p14="http://schemas.microsoft.com/office/powerpoint/2010/main" val="23161209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SCIENTIFIC SWOT ANALYSIS</a:t>
            </a:r>
          </a:p>
        </p:txBody>
      </p:sp>
      <p:sp>
        <p:nvSpPr>
          <p:cNvPr id="3" name="Rectangle 2"/>
          <p:cNvSpPr/>
          <p:nvPr/>
        </p:nvSpPr>
        <p:spPr>
          <a:xfrm>
            <a:off x="211668" y="999728"/>
            <a:ext cx="8475133" cy="2677656"/>
          </a:xfrm>
          <a:prstGeom prst="rect">
            <a:avLst/>
          </a:prstGeom>
        </p:spPr>
        <p:txBody>
          <a:bodyPr wrap="square">
            <a:spAutoFit/>
          </a:bodyPr>
          <a:lstStyle/>
          <a:p>
            <a:pPr algn="just"/>
            <a:r>
              <a:rPr lang="en-US" sz="2800" dirty="0"/>
              <a:t>The trends of the above financial SWOT analysis show that – barring a worst case scenario of national and international economic meltdown – the ISS is in good financial standing to carry out in full its strategic development plan through the proposed methods and mechanisms.</a:t>
            </a:r>
          </a:p>
        </p:txBody>
      </p:sp>
    </p:spTree>
    <p:extLst>
      <p:ext uri="{BB962C8B-B14F-4D97-AF65-F5344CB8AC3E}">
        <p14:creationId xmlns:p14="http://schemas.microsoft.com/office/powerpoint/2010/main" val="23161209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p:cNvSpPr>
            <a:spLocks noChangeArrowheads="1"/>
          </p:cNvSpPr>
          <p:nvPr/>
        </p:nvSpPr>
        <p:spPr bwMode="auto">
          <a:xfrm>
            <a:off x="2573338" y="610506"/>
            <a:ext cx="3955474" cy="1111117"/>
          </a:xfrm>
          <a:prstGeom prst="cloudCallout">
            <a:avLst>
              <a:gd name="adj1" fmla="val -18634"/>
              <a:gd name="adj2" fmla="val 133713"/>
            </a:avLst>
          </a:prstGeom>
          <a:noFill/>
          <a:ln w="109800">
            <a:solidFill>
              <a:srgbClr val="FF3333"/>
            </a:solidFill>
            <a:round/>
            <a:headEnd/>
            <a:tailEnd/>
          </a:ln>
          <a:effectLst/>
          <a:extLst/>
        </p:spPr>
        <p:txBody>
          <a:bodyPr lIns="81639" tIns="40820" rIns="81639" bIns="40820" anchor="ctr"/>
          <a:lstStyle/>
          <a:p>
            <a:pPr algn="ctr">
              <a:tabLst>
                <a:tab pos="656650" algn="l"/>
                <a:tab pos="1313299" algn="l"/>
                <a:tab pos="1969949" algn="l"/>
                <a:tab pos="2626599" algn="l"/>
              </a:tabLst>
              <a:defRPr/>
            </a:pPr>
            <a:r>
              <a:rPr lang="en-GB" dirty="0"/>
              <a:t>What </a:t>
            </a:r>
            <a:r>
              <a:rPr lang="en-US" b="1" dirty="0"/>
              <a:t>: Investment Plan and Strategy</a:t>
            </a:r>
            <a:r>
              <a:rPr lang="en-GB" dirty="0" smtClean="0"/>
              <a:t>? </a:t>
            </a:r>
            <a:endParaRPr lang="en-GB" dirty="0"/>
          </a:p>
        </p:txBody>
      </p:sp>
      <p:pic>
        <p:nvPicPr>
          <p:cNvPr id="4" name="Picture 3"/>
          <p:cNvPicPr>
            <a:picLocks noChangeAspect="1"/>
          </p:cNvPicPr>
          <p:nvPr/>
        </p:nvPicPr>
        <p:blipFill>
          <a:blip r:embed="rId3"/>
          <a:stretch>
            <a:fillRect/>
          </a:stretch>
        </p:blipFill>
        <p:spPr>
          <a:xfrm>
            <a:off x="1677062" y="2490858"/>
            <a:ext cx="2845926" cy="2260355"/>
          </a:xfrm>
          <a:prstGeom prst="rect">
            <a:avLst/>
          </a:prstGeom>
        </p:spPr>
      </p:pic>
    </p:spTree>
    <p:extLst>
      <p:ext uri="{BB962C8B-B14F-4D97-AF65-F5344CB8AC3E}">
        <p14:creationId xmlns:p14="http://schemas.microsoft.com/office/powerpoint/2010/main" val="401247203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Infrastructure: Investment Plan and Strategy</a:t>
            </a:r>
          </a:p>
        </p:txBody>
      </p:sp>
      <p:sp>
        <p:nvSpPr>
          <p:cNvPr id="3" name="Rectangle 2"/>
          <p:cNvSpPr/>
          <p:nvPr/>
        </p:nvSpPr>
        <p:spPr>
          <a:xfrm>
            <a:off x="211668" y="999728"/>
            <a:ext cx="8475133" cy="5632311"/>
          </a:xfrm>
          <a:prstGeom prst="rect">
            <a:avLst/>
          </a:prstGeom>
        </p:spPr>
        <p:txBody>
          <a:bodyPr wrap="square">
            <a:spAutoFit/>
          </a:bodyPr>
          <a:lstStyle/>
          <a:p>
            <a:r>
              <a:rPr lang="en-US" sz="2400" dirty="0"/>
              <a:t>The goal of this plan is to ensure a coherent and smooth implementation of the mechanisms and actions proposed for the implementation of the 2012-2016 strategic development plan. </a:t>
            </a:r>
          </a:p>
          <a:p>
            <a:r>
              <a:rPr lang="en-US" sz="2400" dirty="0"/>
              <a:t>	Under these circumstances, the ISS resource investment strategy is focused on the following specific objectives:</a:t>
            </a:r>
          </a:p>
          <a:p>
            <a:pPr marL="457200" indent="-457200">
              <a:buFont typeface="+mj-lt"/>
              <a:buAutoNum type="arabicPeriod"/>
            </a:pPr>
            <a:r>
              <a:rPr lang="en-US" sz="2400" dirty="0"/>
              <a:t>Increasing the ISS presence in the space science national and international research programs and collaborations.</a:t>
            </a:r>
          </a:p>
          <a:p>
            <a:pPr marL="457200" indent="-457200">
              <a:buFont typeface="+mj-lt"/>
              <a:buAutoNum type="arabicPeriod"/>
            </a:pPr>
            <a:r>
              <a:rPr lang="en-US" sz="2400" dirty="0"/>
              <a:t>Increasing the ISS visibility and scientific standing in the national and international space science community.</a:t>
            </a:r>
          </a:p>
          <a:p>
            <a:pPr marL="457200" indent="-457200">
              <a:buFont typeface="+mj-lt"/>
              <a:buAutoNum type="arabicPeriod"/>
            </a:pPr>
            <a:r>
              <a:rPr lang="en-US" sz="2400" dirty="0"/>
              <a:t>Further developing the ISS computational facilities.</a:t>
            </a:r>
          </a:p>
          <a:p>
            <a:pPr marL="457200" indent="-457200">
              <a:buFont typeface="+mj-lt"/>
              <a:buAutoNum type="arabicPeriod"/>
            </a:pPr>
            <a:r>
              <a:rPr lang="en-US" sz="2400" dirty="0"/>
              <a:t>Finalizing the construction of “the Space Science and Technology Center” building and getting it ready for operation</a:t>
            </a:r>
            <a:r>
              <a:rPr lang="en-US" sz="2400" dirty="0" smtClean="0"/>
              <a:t>.</a:t>
            </a:r>
          </a:p>
          <a:p>
            <a:pPr marL="457200" indent="-457200">
              <a:buFont typeface="+mj-lt"/>
              <a:buAutoNum type="arabicPeriod"/>
            </a:pPr>
            <a:r>
              <a:rPr lang="en-US" sz="2400" dirty="0"/>
              <a:t>Modernizing and improving the ISS technical and technological equipment.</a:t>
            </a:r>
          </a:p>
          <a:p>
            <a:pPr marL="342900" indent="-342900">
              <a:buFont typeface="Arial"/>
              <a:buChar char="•"/>
            </a:pPr>
            <a:endParaRPr lang="en-US" sz="2400" dirty="0"/>
          </a:p>
        </p:txBody>
      </p:sp>
    </p:spTree>
    <p:extLst>
      <p:ext uri="{BB962C8B-B14F-4D97-AF65-F5344CB8AC3E}">
        <p14:creationId xmlns:p14="http://schemas.microsoft.com/office/powerpoint/2010/main" val="32047308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p:cNvSpPr>
            <a:spLocks noChangeArrowheads="1"/>
          </p:cNvSpPr>
          <p:nvPr/>
        </p:nvSpPr>
        <p:spPr bwMode="auto">
          <a:xfrm>
            <a:off x="2573338" y="610506"/>
            <a:ext cx="3955474" cy="1111117"/>
          </a:xfrm>
          <a:prstGeom prst="cloudCallout">
            <a:avLst>
              <a:gd name="adj1" fmla="val -18634"/>
              <a:gd name="adj2" fmla="val 133713"/>
            </a:avLst>
          </a:prstGeom>
          <a:noFill/>
          <a:ln w="109800">
            <a:solidFill>
              <a:srgbClr val="FF3333"/>
            </a:solidFill>
            <a:round/>
            <a:headEnd/>
            <a:tailEnd/>
          </a:ln>
          <a:effectLst/>
          <a:extLst/>
        </p:spPr>
        <p:txBody>
          <a:bodyPr lIns="81639" tIns="40820" rIns="81639" bIns="40820" anchor="ctr"/>
          <a:lstStyle/>
          <a:p>
            <a:pPr algn="ctr">
              <a:tabLst>
                <a:tab pos="656650" algn="l"/>
                <a:tab pos="1313299" algn="l"/>
                <a:tab pos="1969949" algn="l"/>
                <a:tab pos="2626599" algn="l"/>
              </a:tabLst>
              <a:defRPr/>
            </a:pPr>
            <a:r>
              <a:rPr lang="en-GB" dirty="0"/>
              <a:t>What </a:t>
            </a:r>
            <a:r>
              <a:rPr lang="en-GB" dirty="0" smtClean="0"/>
              <a:t>about </a:t>
            </a:r>
            <a:r>
              <a:rPr lang="en-US" dirty="0" smtClean="0"/>
              <a:t>Technology </a:t>
            </a:r>
            <a:r>
              <a:rPr lang="en-US" dirty="0"/>
              <a:t>Transfer and Attraction of Non-public </a:t>
            </a:r>
            <a:r>
              <a:rPr lang="en-US" dirty="0" smtClean="0"/>
              <a:t>Funds?</a:t>
            </a:r>
            <a:endParaRPr lang="en-GB" dirty="0"/>
          </a:p>
        </p:txBody>
      </p:sp>
      <p:pic>
        <p:nvPicPr>
          <p:cNvPr id="4" name="Picture 3"/>
          <p:cNvPicPr>
            <a:picLocks noChangeAspect="1"/>
          </p:cNvPicPr>
          <p:nvPr/>
        </p:nvPicPr>
        <p:blipFill>
          <a:blip r:embed="rId3"/>
          <a:stretch>
            <a:fillRect/>
          </a:stretch>
        </p:blipFill>
        <p:spPr>
          <a:xfrm>
            <a:off x="1677062" y="2490858"/>
            <a:ext cx="2845926" cy="2260355"/>
          </a:xfrm>
          <a:prstGeom prst="rect">
            <a:avLst/>
          </a:prstGeom>
        </p:spPr>
      </p:pic>
    </p:spTree>
    <p:extLst>
      <p:ext uri="{BB962C8B-B14F-4D97-AF65-F5344CB8AC3E}">
        <p14:creationId xmlns:p14="http://schemas.microsoft.com/office/powerpoint/2010/main" val="76435998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 Technology Transfer and Attraction of Non-public Funds</a:t>
            </a:r>
          </a:p>
        </p:txBody>
      </p:sp>
      <p:sp>
        <p:nvSpPr>
          <p:cNvPr id="3" name="Rectangle 2"/>
          <p:cNvSpPr/>
          <p:nvPr/>
        </p:nvSpPr>
        <p:spPr>
          <a:xfrm>
            <a:off x="211668" y="999728"/>
            <a:ext cx="8475133" cy="3416320"/>
          </a:xfrm>
          <a:prstGeom prst="rect">
            <a:avLst/>
          </a:prstGeom>
        </p:spPr>
        <p:txBody>
          <a:bodyPr wrap="square">
            <a:spAutoFit/>
          </a:bodyPr>
          <a:lstStyle/>
          <a:p>
            <a:pPr marL="342900" indent="-342900">
              <a:buFont typeface="Arial"/>
              <a:buChar char="•"/>
            </a:pPr>
            <a:r>
              <a:rPr lang="en-US" sz="2400" dirty="0"/>
              <a:t>Space weather surveillance and </a:t>
            </a:r>
            <a:r>
              <a:rPr lang="en-US" sz="2400" dirty="0" smtClean="0"/>
              <a:t>forecast</a:t>
            </a:r>
          </a:p>
          <a:p>
            <a:pPr marL="342900" indent="-342900">
              <a:buFont typeface="Arial"/>
              <a:buChar char="•"/>
            </a:pPr>
            <a:r>
              <a:rPr lang="en-US" sz="2400" dirty="0"/>
              <a:t>Light pollution </a:t>
            </a:r>
            <a:r>
              <a:rPr lang="en-US" sz="2400" dirty="0" smtClean="0"/>
              <a:t>monitoring</a:t>
            </a:r>
          </a:p>
          <a:p>
            <a:pPr marL="342900" indent="-342900">
              <a:buFont typeface="Arial"/>
              <a:buChar char="•"/>
            </a:pPr>
            <a:r>
              <a:rPr lang="en-US" sz="2400" dirty="0"/>
              <a:t>Cosmic shower detectors for educational </a:t>
            </a:r>
            <a:r>
              <a:rPr lang="en-US" sz="2400" dirty="0" smtClean="0"/>
              <a:t>uses</a:t>
            </a:r>
          </a:p>
          <a:p>
            <a:pPr marL="342900" indent="-342900">
              <a:buFont typeface="Arial"/>
              <a:buChar char="•"/>
            </a:pPr>
            <a:r>
              <a:rPr lang="en-US" sz="2400" dirty="0"/>
              <a:t>Critical situation response support for human health and security</a:t>
            </a:r>
          </a:p>
          <a:p>
            <a:pPr marL="342900" indent="-342900">
              <a:buFont typeface="Arial"/>
              <a:buChar char="•"/>
            </a:pPr>
            <a:endParaRPr lang="en-US" sz="2400" dirty="0"/>
          </a:p>
          <a:p>
            <a:pPr marL="342900" indent="-342900">
              <a:buFont typeface="Arial"/>
              <a:buChar char="•"/>
            </a:pPr>
            <a:endParaRPr lang="en-US" sz="2400" dirty="0"/>
          </a:p>
          <a:p>
            <a:pPr marL="342900" indent="-342900">
              <a:buFont typeface="Arial"/>
              <a:buChar char="•"/>
            </a:pPr>
            <a:endParaRPr lang="en-US" sz="2400" dirty="0" smtClean="0"/>
          </a:p>
          <a:p>
            <a:pPr marL="342900" indent="-342900">
              <a:buFont typeface="Arial"/>
              <a:buChar char="•"/>
            </a:pPr>
            <a:endParaRPr lang="en-US" sz="2400" dirty="0"/>
          </a:p>
        </p:txBody>
      </p:sp>
    </p:spTree>
    <p:extLst>
      <p:ext uri="{BB962C8B-B14F-4D97-AF65-F5344CB8AC3E}">
        <p14:creationId xmlns:p14="http://schemas.microsoft.com/office/powerpoint/2010/main" val="16732410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38551" y="1177528"/>
            <a:ext cx="5217585" cy="2543573"/>
          </a:xfrm>
          <a:prstGeom prst="rect">
            <a:avLst/>
          </a:prstGeom>
        </p:spPr>
      </p:pic>
      <p:sp>
        <p:nvSpPr>
          <p:cNvPr id="3" name="Title 1"/>
          <p:cNvSpPr txBox="1">
            <a:spLocks/>
          </p:cNvSpPr>
          <p:nvPr/>
        </p:nvSpPr>
        <p:spPr>
          <a:xfrm>
            <a:off x="321733" y="205978"/>
            <a:ext cx="8229600" cy="857250"/>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smtClean="0"/>
              <a:t> Technology Transfer and Attraction of Non-public Funds</a:t>
            </a:r>
            <a:endParaRPr lang="en-US" sz="3200" b="1" dirty="0"/>
          </a:p>
        </p:txBody>
      </p:sp>
      <p:sp>
        <p:nvSpPr>
          <p:cNvPr id="4" name="Rectangle 3"/>
          <p:cNvSpPr/>
          <p:nvPr/>
        </p:nvSpPr>
        <p:spPr>
          <a:xfrm>
            <a:off x="186268" y="3898637"/>
            <a:ext cx="8669868" cy="1477328"/>
          </a:xfrm>
          <a:prstGeom prst="rect">
            <a:avLst/>
          </a:prstGeom>
        </p:spPr>
        <p:txBody>
          <a:bodyPr wrap="square">
            <a:spAutoFit/>
          </a:bodyPr>
          <a:lstStyle/>
          <a:p>
            <a:r>
              <a:rPr lang="en-US" dirty="0"/>
              <a:t>Moreover, the ISS intends to take advantage of the National Technology and Innovation Program whose aim is to bring together consortia of research institutes and universities with the public and private sector for the development of a medium-term applied research program with significant social and economic impact. The ISS plans to use this program to develop a suitable network of potential non-public funding sources.</a:t>
            </a:r>
          </a:p>
        </p:txBody>
      </p:sp>
    </p:spTree>
    <p:extLst>
      <p:ext uri="{BB962C8B-B14F-4D97-AF65-F5344CB8AC3E}">
        <p14:creationId xmlns:p14="http://schemas.microsoft.com/office/powerpoint/2010/main" val="23946236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p:cNvSpPr>
            <a:spLocks noChangeArrowheads="1"/>
          </p:cNvSpPr>
          <p:nvPr/>
        </p:nvSpPr>
        <p:spPr bwMode="auto">
          <a:xfrm>
            <a:off x="2573338" y="610506"/>
            <a:ext cx="3955474" cy="1111117"/>
          </a:xfrm>
          <a:prstGeom prst="cloudCallout">
            <a:avLst>
              <a:gd name="adj1" fmla="val -18634"/>
              <a:gd name="adj2" fmla="val 133713"/>
            </a:avLst>
          </a:prstGeom>
          <a:noFill/>
          <a:ln w="109800">
            <a:solidFill>
              <a:srgbClr val="FF3333"/>
            </a:solidFill>
            <a:round/>
            <a:headEnd/>
            <a:tailEnd/>
          </a:ln>
          <a:effectLst/>
          <a:extLst/>
        </p:spPr>
        <p:txBody>
          <a:bodyPr lIns="81639" tIns="40820" rIns="81639" bIns="40820" anchor="ctr"/>
          <a:lstStyle/>
          <a:p>
            <a:pPr algn="ctr">
              <a:tabLst>
                <a:tab pos="656650" algn="l"/>
                <a:tab pos="1313299" algn="l"/>
                <a:tab pos="1969949" algn="l"/>
                <a:tab pos="2626599" algn="l"/>
              </a:tabLst>
              <a:defRPr/>
            </a:pPr>
            <a:r>
              <a:rPr lang="en-GB" dirty="0"/>
              <a:t>What </a:t>
            </a:r>
            <a:r>
              <a:rPr lang="en-GB" dirty="0" smtClean="0"/>
              <a:t>about </a:t>
            </a:r>
            <a:r>
              <a:rPr lang="en-US" dirty="0"/>
              <a:t>Strategic Partnerships and Visibility</a:t>
            </a:r>
            <a:r>
              <a:rPr lang="en-US" dirty="0" smtClean="0"/>
              <a:t>?</a:t>
            </a:r>
            <a:endParaRPr lang="en-GB" dirty="0"/>
          </a:p>
        </p:txBody>
      </p:sp>
      <p:pic>
        <p:nvPicPr>
          <p:cNvPr id="4" name="Picture 3"/>
          <p:cNvPicPr>
            <a:picLocks noChangeAspect="1"/>
          </p:cNvPicPr>
          <p:nvPr/>
        </p:nvPicPr>
        <p:blipFill>
          <a:blip r:embed="rId3"/>
          <a:stretch>
            <a:fillRect/>
          </a:stretch>
        </p:blipFill>
        <p:spPr>
          <a:xfrm>
            <a:off x="1677062" y="2490858"/>
            <a:ext cx="2845926" cy="2260355"/>
          </a:xfrm>
          <a:prstGeom prst="rect">
            <a:avLst/>
          </a:prstGeom>
        </p:spPr>
      </p:pic>
    </p:spTree>
    <p:extLst>
      <p:ext uri="{BB962C8B-B14F-4D97-AF65-F5344CB8AC3E}">
        <p14:creationId xmlns:p14="http://schemas.microsoft.com/office/powerpoint/2010/main" val="27085069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40D98374-6728-3A40-A1BA-DEDCB2F553AD}" type="slidenum">
              <a:rPr lang="en-US" smtClean="0"/>
              <a:pPr>
                <a:defRPr/>
              </a:pPr>
              <a:t>9</a:t>
            </a:fld>
            <a:endParaRPr lang="en-US"/>
          </a:p>
        </p:txBody>
      </p:sp>
      <p:sp>
        <p:nvSpPr>
          <p:cNvPr id="18434" name="Rectangle 4"/>
          <p:cNvSpPr>
            <a:spLocks noChangeArrowheads="1"/>
          </p:cNvSpPr>
          <p:nvPr/>
        </p:nvSpPr>
        <p:spPr bwMode="auto">
          <a:xfrm>
            <a:off x="304800" y="285751"/>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dirty="0" smtClean="0">
                <a:solidFill>
                  <a:srgbClr val="000000"/>
                </a:solidFill>
                <a:latin typeface="+mj-lt"/>
                <a:cs typeface="Lucida Grande" charset="0"/>
              </a:rPr>
              <a:t>Lab: </a:t>
            </a:r>
            <a:r>
              <a:rPr lang="en-US" sz="2400" dirty="0" smtClean="0">
                <a:solidFill>
                  <a:srgbClr val="000000"/>
                </a:solidFill>
                <a:latin typeface="+mj-lt"/>
                <a:cs typeface="Lucida Grande" charset="0"/>
              </a:rPr>
              <a:t>Cosmology </a:t>
            </a:r>
            <a:r>
              <a:rPr lang="en-US" sz="2400" dirty="0">
                <a:solidFill>
                  <a:srgbClr val="000000"/>
                </a:solidFill>
                <a:latin typeface="+mj-lt"/>
                <a:cs typeface="Lucida Grande" charset="0"/>
              </a:rPr>
              <a:t>and </a:t>
            </a:r>
            <a:r>
              <a:rPr lang="en-US" sz="2400" dirty="0" err="1">
                <a:solidFill>
                  <a:srgbClr val="000000"/>
                </a:solidFill>
                <a:latin typeface="+mj-lt"/>
                <a:cs typeface="Lucida Grande" charset="0"/>
              </a:rPr>
              <a:t>Astroparticle</a:t>
            </a:r>
            <a:r>
              <a:rPr lang="en-US" sz="2400" dirty="0">
                <a:solidFill>
                  <a:srgbClr val="000000"/>
                </a:solidFill>
                <a:latin typeface="+mj-lt"/>
                <a:cs typeface="Lucida Grande" charset="0"/>
              </a:rPr>
              <a:t> Physics</a:t>
            </a:r>
          </a:p>
          <a:p>
            <a:r>
              <a:rPr lang="en-US" sz="2400" b="1" dirty="0" smtClean="0">
                <a:solidFill>
                  <a:srgbClr val="000000"/>
                </a:solidFill>
                <a:latin typeface="+mj-lt"/>
              </a:rPr>
              <a:t>Head of Lab:</a:t>
            </a:r>
            <a:r>
              <a:rPr lang="en-US" sz="2400" dirty="0" smtClean="0">
                <a:solidFill>
                  <a:srgbClr val="000000"/>
                </a:solidFill>
                <a:latin typeface="+mj-lt"/>
              </a:rPr>
              <a:t> </a:t>
            </a:r>
            <a:r>
              <a:rPr lang="en-US" sz="2400" dirty="0">
                <a:solidFill>
                  <a:srgbClr val="000000"/>
                </a:solidFill>
                <a:latin typeface="+mj-lt"/>
                <a:cs typeface="Lucida Grande" charset="0"/>
              </a:rPr>
              <a:t>Lucia Aurelia POPA</a:t>
            </a:r>
            <a:endParaRPr lang="en-US" sz="2400" dirty="0">
              <a:solidFill>
                <a:srgbClr val="000000"/>
              </a:solidFill>
              <a:latin typeface="+mj-lt"/>
            </a:endParaRPr>
          </a:p>
        </p:txBody>
      </p:sp>
      <p:sp>
        <p:nvSpPr>
          <p:cNvPr id="6" name="Rectangle 5"/>
          <p:cNvSpPr/>
          <p:nvPr/>
        </p:nvSpPr>
        <p:spPr>
          <a:xfrm>
            <a:off x="436033" y="1261532"/>
            <a:ext cx="8271933" cy="5355312"/>
          </a:xfrm>
          <a:prstGeom prst="rect">
            <a:avLst/>
          </a:prstGeom>
        </p:spPr>
        <p:txBody>
          <a:bodyPr wrap="square">
            <a:spAutoFit/>
          </a:bodyPr>
          <a:lstStyle/>
          <a:p>
            <a:pPr>
              <a:lnSpc>
                <a:spcPct val="200000"/>
              </a:lnSpc>
              <a:defRPr/>
            </a:pPr>
            <a:r>
              <a:rPr lang="en-US" b="1" dirty="0">
                <a:solidFill>
                  <a:srgbClr val="000000"/>
                </a:solidFill>
              </a:rPr>
              <a:t>Research </a:t>
            </a:r>
            <a:r>
              <a:rPr lang="en-US" b="1" dirty="0" smtClean="0">
                <a:solidFill>
                  <a:srgbClr val="000000"/>
                </a:solidFill>
              </a:rPr>
              <a:t>topics:</a:t>
            </a:r>
            <a:endParaRPr lang="en-US" b="1" dirty="0">
              <a:solidFill>
                <a:srgbClr val="000000"/>
              </a:solidFill>
            </a:endParaRPr>
          </a:p>
          <a:p>
            <a:pPr marL="285750" indent="-285750">
              <a:lnSpc>
                <a:spcPct val="200000"/>
              </a:lnSpc>
              <a:buFont typeface="Arial"/>
              <a:buChar char="•"/>
              <a:defRPr/>
            </a:pPr>
            <a:r>
              <a:rPr lang="en-US" dirty="0" smtClean="0">
                <a:solidFill>
                  <a:srgbClr val="000000"/>
                </a:solidFill>
                <a:latin typeface="Arial"/>
              </a:rPr>
              <a:t>Early </a:t>
            </a:r>
            <a:r>
              <a:rPr lang="en-US" dirty="0">
                <a:solidFill>
                  <a:srgbClr val="000000"/>
                </a:solidFill>
                <a:latin typeface="Arial"/>
              </a:rPr>
              <a:t>Universe; Cosmic Microwave Background; Dark Matter ;Dark Energy; Modified Gravity; ESA Space Missions: Planck, EUCLID, </a:t>
            </a:r>
            <a:r>
              <a:rPr lang="en-US" dirty="0" err="1">
                <a:solidFill>
                  <a:srgbClr val="000000"/>
                </a:solidFill>
                <a:latin typeface="Arial"/>
              </a:rPr>
              <a:t>CoRE</a:t>
            </a:r>
            <a:endParaRPr lang="en-US" dirty="0">
              <a:solidFill>
                <a:srgbClr val="000000"/>
              </a:solidFill>
              <a:latin typeface="Arial"/>
            </a:endParaRPr>
          </a:p>
          <a:p>
            <a:pPr marL="285750" indent="-285750">
              <a:lnSpc>
                <a:spcPct val="200000"/>
              </a:lnSpc>
              <a:buFont typeface="Arial"/>
              <a:buChar char="•"/>
              <a:defRPr/>
            </a:pPr>
            <a:r>
              <a:rPr lang="en-US" dirty="0">
                <a:solidFill>
                  <a:srgbClr val="000000"/>
                </a:solidFill>
                <a:latin typeface="Arial"/>
              </a:rPr>
              <a:t>Neutrino astronomy: ANTARES and KM3NeT; Gamma-Ray Astronomy</a:t>
            </a:r>
            <a:r>
              <a:rPr lang="en-US" dirty="0" smtClean="0">
                <a:solidFill>
                  <a:srgbClr val="000000"/>
                </a:solidFill>
                <a:latin typeface="Arial"/>
              </a:rPr>
              <a:t>;</a:t>
            </a:r>
          </a:p>
          <a:p>
            <a:pPr marL="285750" indent="-285750">
              <a:lnSpc>
                <a:spcPct val="200000"/>
              </a:lnSpc>
              <a:buFont typeface="Arial"/>
              <a:buChar char="•"/>
              <a:defRPr/>
            </a:pPr>
            <a:r>
              <a:rPr lang="en-US" dirty="0" smtClean="0">
                <a:solidFill>
                  <a:srgbClr val="000000"/>
                </a:solidFill>
                <a:latin typeface="Arial"/>
              </a:rPr>
              <a:t>Development </a:t>
            </a:r>
            <a:r>
              <a:rPr lang="en-US" dirty="0">
                <a:solidFill>
                  <a:srgbClr val="000000"/>
                </a:solidFill>
                <a:latin typeface="Arial"/>
              </a:rPr>
              <a:t>of neutrino telescopes.	</a:t>
            </a:r>
          </a:p>
          <a:p>
            <a:pPr marL="285750" indent="-285750">
              <a:lnSpc>
                <a:spcPct val="200000"/>
              </a:lnSpc>
              <a:buFont typeface="Arial"/>
              <a:buChar char="•"/>
              <a:defRPr/>
            </a:pPr>
            <a:r>
              <a:rPr lang="en-US" dirty="0">
                <a:solidFill>
                  <a:srgbClr val="000000"/>
                </a:solidFill>
                <a:latin typeface="Arial"/>
              </a:rPr>
              <a:t>Galactic Physics; Black holes</a:t>
            </a:r>
            <a:r>
              <a:rPr lang="en-US" dirty="0" smtClean="0">
                <a:solidFill>
                  <a:srgbClr val="000000"/>
                </a:solidFill>
                <a:latin typeface="Arial"/>
              </a:rPr>
              <a:t>; Neutrino </a:t>
            </a:r>
            <a:r>
              <a:rPr lang="en-US" dirty="0">
                <a:solidFill>
                  <a:srgbClr val="000000"/>
                </a:solidFill>
                <a:latin typeface="Arial"/>
              </a:rPr>
              <a:t>astrophysics.</a:t>
            </a:r>
          </a:p>
          <a:p>
            <a:pPr marL="285750" indent="-285750">
              <a:lnSpc>
                <a:spcPct val="200000"/>
              </a:lnSpc>
              <a:buFont typeface="Arial"/>
              <a:buChar char="•"/>
              <a:defRPr/>
            </a:pPr>
            <a:r>
              <a:rPr lang="en-US" dirty="0">
                <a:solidFill>
                  <a:srgbClr val="000000"/>
                </a:solidFill>
                <a:latin typeface="Arial"/>
              </a:rPr>
              <a:t>Cosmic Rays: exotic particles	</a:t>
            </a:r>
          </a:p>
          <a:p>
            <a:pPr>
              <a:lnSpc>
                <a:spcPct val="200000"/>
              </a:lnSpc>
              <a:defRPr/>
            </a:pPr>
            <a:endParaRPr lang="en-US" b="1" dirty="0">
              <a:solidFill>
                <a:srgbClr val="000000"/>
              </a:solidFill>
            </a:endParaRPr>
          </a:p>
          <a:p>
            <a:pPr>
              <a:defRPr/>
            </a:pPr>
            <a:endParaRPr lang="en-US" b="1" dirty="0">
              <a:solidFill>
                <a:srgbClr val="000000"/>
              </a:solidFill>
            </a:endParaRPr>
          </a:p>
          <a:p>
            <a:pPr>
              <a:defRPr/>
            </a:pPr>
            <a:endParaRPr lang="en-US" b="1" dirty="0">
              <a:solidFill>
                <a:srgbClr val="000000"/>
              </a:solidFill>
            </a:endParaRPr>
          </a:p>
          <a:p>
            <a:pPr>
              <a:defRPr/>
            </a:pPr>
            <a:endParaRPr lang="en-US" dirty="0">
              <a:solidFill>
                <a:srgbClr val="000000"/>
              </a:solidFill>
            </a:endParaRPr>
          </a:p>
        </p:txBody>
      </p:sp>
      <p:cxnSp>
        <p:nvCxnSpPr>
          <p:cNvPr id="5" name="Straight Connector 4"/>
          <p:cNvCxnSpPr/>
          <p:nvPr/>
        </p:nvCxnSpPr>
        <p:spPr>
          <a:xfrm>
            <a:off x="0" y="1416371"/>
            <a:ext cx="9144000" cy="2442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16274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 Strategic partnerships</a:t>
            </a:r>
          </a:p>
        </p:txBody>
      </p:sp>
      <p:sp>
        <p:nvSpPr>
          <p:cNvPr id="3" name="Rectangle 2"/>
          <p:cNvSpPr/>
          <p:nvPr/>
        </p:nvSpPr>
        <p:spPr>
          <a:xfrm>
            <a:off x="211668" y="1063229"/>
            <a:ext cx="8475133" cy="4154984"/>
          </a:xfrm>
          <a:prstGeom prst="rect">
            <a:avLst/>
          </a:prstGeom>
        </p:spPr>
        <p:txBody>
          <a:bodyPr wrap="square">
            <a:spAutoFit/>
          </a:bodyPr>
          <a:lstStyle/>
          <a:p>
            <a:r>
              <a:rPr lang="en-US" sz="2400" b="1" dirty="0"/>
              <a:t>National partnerships and collaborations:</a:t>
            </a:r>
          </a:p>
          <a:p>
            <a:pPr marL="342900" indent="-342900">
              <a:buFont typeface="Arial"/>
              <a:buChar char="•"/>
            </a:pPr>
            <a:r>
              <a:rPr lang="en-US" sz="2400" dirty="0"/>
              <a:t>Romanian Space Agency,</a:t>
            </a:r>
          </a:p>
          <a:p>
            <a:pPr marL="342900" indent="-342900">
              <a:buFont typeface="Arial"/>
              <a:buChar char="•"/>
            </a:pPr>
            <a:r>
              <a:rPr lang="en-US" sz="2400" dirty="0"/>
              <a:t>National Institute for Nuclear Physics and Engineering </a:t>
            </a:r>
          </a:p>
          <a:p>
            <a:pPr marL="342900" indent="-342900">
              <a:buFont typeface="Arial"/>
              <a:buChar char="•"/>
            </a:pPr>
            <a:r>
              <a:rPr lang="en-US" sz="2400" dirty="0"/>
              <a:t>National Institute for Laser, Plasma and Radiation Physics</a:t>
            </a:r>
          </a:p>
          <a:p>
            <a:pPr marL="342900" indent="-342900">
              <a:buFont typeface="Arial"/>
              <a:buChar char="•"/>
            </a:pPr>
            <a:r>
              <a:rPr lang="en-US" sz="2400" dirty="0"/>
              <a:t>National Institute for Material Physics</a:t>
            </a:r>
          </a:p>
          <a:p>
            <a:pPr marL="342900" indent="-342900">
              <a:buFont typeface="Arial"/>
              <a:buChar char="•"/>
            </a:pPr>
            <a:r>
              <a:rPr lang="en-US" sz="2400" dirty="0"/>
              <a:t>University of Bucharest.</a:t>
            </a:r>
          </a:p>
          <a:p>
            <a:pPr marL="342900" indent="-342900">
              <a:buFont typeface="Arial"/>
              <a:buChar char="•"/>
            </a:pPr>
            <a:r>
              <a:rPr lang="en-US" sz="2400" dirty="0"/>
              <a:t>SMURD</a:t>
            </a:r>
          </a:p>
          <a:p>
            <a:pPr marL="342900" indent="-342900">
              <a:buFont typeface="Arial"/>
              <a:buChar char="•"/>
            </a:pPr>
            <a:r>
              <a:rPr lang="en-US" sz="2400" dirty="0"/>
              <a:t>National Institute for Sports Research</a:t>
            </a:r>
          </a:p>
          <a:p>
            <a:pPr marL="342900" indent="-342900">
              <a:buFont typeface="Arial"/>
              <a:buChar char="•"/>
            </a:pPr>
            <a:endParaRPr lang="en-US" sz="2400" dirty="0"/>
          </a:p>
          <a:p>
            <a:pPr marL="342900" indent="-342900">
              <a:buFont typeface="Arial"/>
              <a:buChar char="•"/>
            </a:pPr>
            <a:endParaRPr lang="en-US" sz="2400" dirty="0" smtClean="0"/>
          </a:p>
          <a:p>
            <a:pPr marL="342900" indent="-342900">
              <a:buFont typeface="Arial"/>
              <a:buChar char="•"/>
            </a:pPr>
            <a:endParaRPr lang="en-US" sz="2400" dirty="0"/>
          </a:p>
        </p:txBody>
      </p:sp>
    </p:spTree>
    <p:extLst>
      <p:ext uri="{BB962C8B-B14F-4D97-AF65-F5344CB8AC3E}">
        <p14:creationId xmlns:p14="http://schemas.microsoft.com/office/powerpoint/2010/main" val="32218485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 Strategic partnerships</a:t>
            </a:r>
          </a:p>
        </p:txBody>
      </p:sp>
      <p:sp>
        <p:nvSpPr>
          <p:cNvPr id="3" name="Rectangle 2"/>
          <p:cNvSpPr/>
          <p:nvPr/>
        </p:nvSpPr>
        <p:spPr>
          <a:xfrm>
            <a:off x="211668" y="1063229"/>
            <a:ext cx="8475133" cy="5632311"/>
          </a:xfrm>
          <a:prstGeom prst="rect">
            <a:avLst/>
          </a:prstGeom>
        </p:spPr>
        <p:txBody>
          <a:bodyPr wrap="square">
            <a:spAutoFit/>
          </a:bodyPr>
          <a:lstStyle/>
          <a:p>
            <a:r>
              <a:rPr lang="en-US" sz="2000" b="1" dirty="0"/>
              <a:t>International partnerships and collaborations</a:t>
            </a:r>
          </a:p>
          <a:p>
            <a:pPr marL="342900" indent="-342900">
              <a:buFont typeface="Arial"/>
              <a:buChar char="•"/>
            </a:pPr>
            <a:r>
              <a:rPr lang="en-US" sz="2000" dirty="0"/>
              <a:t>R3B Collaboration - FAIR, GSI, Darmstadt, Germany.</a:t>
            </a:r>
          </a:p>
          <a:p>
            <a:pPr marL="342900" indent="-342900">
              <a:buFont typeface="Arial"/>
              <a:buChar char="•"/>
            </a:pPr>
            <a:r>
              <a:rPr lang="en-US" sz="2000" dirty="0"/>
              <a:t>European Space Agency (ESA). </a:t>
            </a:r>
          </a:p>
          <a:p>
            <a:pPr marL="342900" indent="-342900">
              <a:buFont typeface="Arial"/>
              <a:buChar char="•"/>
            </a:pPr>
            <a:r>
              <a:rPr lang="en-US" sz="2000" dirty="0"/>
              <a:t>The Institute of Space Science could assume a leadership role in Romania during the implementation of the strategic partnership ROMANIA - ESA by participation in ongoing (Cluster, Planck, Venus Express) and upcoming (e.g. Swarm, Solar Orbiter, Euclid) ESA missions.</a:t>
            </a:r>
          </a:p>
          <a:p>
            <a:pPr marL="342900" indent="-342900">
              <a:buFont typeface="Arial"/>
              <a:buChar char="•"/>
            </a:pPr>
            <a:r>
              <a:rPr lang="en-US" sz="2000" dirty="0"/>
              <a:t>LHC - CERN, Geneva, Switzerland.</a:t>
            </a:r>
          </a:p>
          <a:p>
            <a:pPr marL="342900" indent="-342900">
              <a:buFont typeface="Arial"/>
              <a:buChar char="•"/>
            </a:pPr>
            <a:r>
              <a:rPr lang="en-US" sz="2000" dirty="0"/>
              <a:t>JINR </a:t>
            </a:r>
            <a:r>
              <a:rPr lang="en-US" sz="2000" dirty="0" err="1"/>
              <a:t>Dubna</a:t>
            </a:r>
            <a:r>
              <a:rPr lang="en-US" sz="2000" dirty="0"/>
              <a:t>, Russia.</a:t>
            </a:r>
          </a:p>
          <a:p>
            <a:pPr marL="342900" indent="-342900">
              <a:buFont typeface="Arial"/>
              <a:buChar char="•"/>
            </a:pPr>
            <a:r>
              <a:rPr lang="en-US" sz="2000" dirty="0"/>
              <a:t>FCAL-</a:t>
            </a:r>
            <a:r>
              <a:rPr lang="en-US" sz="2000" dirty="0" smtClean="0"/>
              <a:t>ILC (International Linear Collider).</a:t>
            </a:r>
            <a:endParaRPr lang="en-US" sz="2000" dirty="0"/>
          </a:p>
          <a:p>
            <a:pPr marL="342900" indent="-342900">
              <a:buFont typeface="Arial"/>
              <a:buChar char="•"/>
            </a:pPr>
            <a:r>
              <a:rPr lang="en-US" sz="2000" dirty="0"/>
              <a:t>ANTARES Collaboration</a:t>
            </a:r>
          </a:p>
          <a:p>
            <a:pPr marL="342900" indent="-342900">
              <a:buFont typeface="Arial"/>
              <a:buChar char="•"/>
            </a:pPr>
            <a:r>
              <a:rPr lang="en-US" sz="2000" dirty="0"/>
              <a:t>KM3NeT Consortium</a:t>
            </a:r>
          </a:p>
          <a:p>
            <a:pPr marL="342900" indent="-342900">
              <a:buFont typeface="Arial"/>
              <a:buChar char="•"/>
            </a:pPr>
            <a:r>
              <a:rPr lang="en-US" sz="2000" dirty="0"/>
              <a:t>Pierre Auger Observatory Collaboration.</a:t>
            </a:r>
          </a:p>
          <a:p>
            <a:pPr marL="342900" indent="-342900">
              <a:buFont typeface="Arial"/>
              <a:buChar char="•"/>
            </a:pPr>
            <a:r>
              <a:rPr lang="en-US" sz="2000" dirty="0"/>
              <a:t>Collaboration agreement between ISS and the Physics Department of the Bologna University, Italy</a:t>
            </a:r>
          </a:p>
          <a:p>
            <a:pPr marL="342900" indent="-342900">
              <a:buFont typeface="Arial"/>
              <a:buChar char="•"/>
            </a:pPr>
            <a:r>
              <a:rPr lang="en-US" sz="2000" dirty="0"/>
              <a:t>MEDES (CNES)</a:t>
            </a:r>
          </a:p>
          <a:p>
            <a:pPr marL="342900" indent="-342900">
              <a:buFont typeface="Arial"/>
              <a:buChar char="•"/>
            </a:pPr>
            <a:endParaRPr lang="en-US" sz="2000" dirty="0" smtClean="0"/>
          </a:p>
          <a:p>
            <a:pPr marL="342900" indent="-342900">
              <a:buFont typeface="Arial"/>
              <a:buChar char="•"/>
            </a:pPr>
            <a:endParaRPr lang="en-US" sz="2000" dirty="0"/>
          </a:p>
        </p:txBody>
      </p:sp>
    </p:spTree>
    <p:extLst>
      <p:ext uri="{BB962C8B-B14F-4D97-AF65-F5344CB8AC3E}">
        <p14:creationId xmlns:p14="http://schemas.microsoft.com/office/powerpoint/2010/main" val="42634736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 Strategic partnerships</a:t>
            </a:r>
          </a:p>
        </p:txBody>
      </p:sp>
      <p:sp>
        <p:nvSpPr>
          <p:cNvPr id="3" name="Rectangle 2"/>
          <p:cNvSpPr/>
          <p:nvPr/>
        </p:nvSpPr>
        <p:spPr>
          <a:xfrm>
            <a:off x="313270" y="1215629"/>
            <a:ext cx="8475133" cy="2308324"/>
          </a:xfrm>
          <a:prstGeom prst="rect">
            <a:avLst/>
          </a:prstGeom>
        </p:spPr>
        <p:txBody>
          <a:bodyPr wrap="square">
            <a:spAutoFit/>
          </a:bodyPr>
          <a:lstStyle/>
          <a:p>
            <a:r>
              <a:rPr lang="en-US" sz="2400" b="1" dirty="0"/>
              <a:t>Bilateral government agreements</a:t>
            </a:r>
          </a:p>
          <a:p>
            <a:pPr marL="342900" indent="-342900">
              <a:buFont typeface="Arial"/>
              <a:buChar char="•"/>
            </a:pPr>
            <a:r>
              <a:rPr lang="en-US" sz="2000" dirty="0"/>
              <a:t>European Space Agency</a:t>
            </a:r>
          </a:p>
          <a:p>
            <a:pPr marL="342900" indent="-342900">
              <a:buFont typeface="Arial"/>
              <a:buChar char="•"/>
            </a:pPr>
            <a:r>
              <a:rPr lang="en-US" sz="2000" dirty="0"/>
              <a:t>CERN, Geneva, Switzerland</a:t>
            </a:r>
          </a:p>
          <a:p>
            <a:pPr marL="342900" indent="-342900">
              <a:buFont typeface="Arial"/>
              <a:buChar char="•"/>
            </a:pPr>
            <a:r>
              <a:rPr lang="en-US" sz="2000" dirty="0"/>
              <a:t>NUSTAR, GSI, </a:t>
            </a:r>
            <a:r>
              <a:rPr lang="en-US" sz="2000" dirty="0" smtClean="0"/>
              <a:t>Darmstadt, Germany</a:t>
            </a:r>
            <a:endParaRPr lang="en-US" sz="2000" dirty="0"/>
          </a:p>
          <a:p>
            <a:pPr marL="342900" indent="-342900">
              <a:buFont typeface="Arial"/>
              <a:buChar char="•"/>
            </a:pPr>
            <a:r>
              <a:rPr lang="en-US" sz="2000" dirty="0"/>
              <a:t>Joint Institute for Nuclear Research, </a:t>
            </a:r>
            <a:r>
              <a:rPr lang="en-US" sz="2000" dirty="0" err="1"/>
              <a:t>Dubna</a:t>
            </a:r>
            <a:r>
              <a:rPr lang="en-US" sz="2000" dirty="0"/>
              <a:t>, Russian Federation</a:t>
            </a:r>
          </a:p>
          <a:p>
            <a:pPr marL="342900" indent="-342900">
              <a:buFont typeface="Arial"/>
              <a:buChar char="•"/>
            </a:pPr>
            <a:endParaRPr lang="en-US" sz="2000" dirty="0" smtClean="0"/>
          </a:p>
          <a:p>
            <a:pPr marL="342900" indent="-342900">
              <a:buFont typeface="Arial"/>
              <a:buChar char="•"/>
            </a:pPr>
            <a:endParaRPr lang="en-US" sz="2000" dirty="0"/>
          </a:p>
        </p:txBody>
      </p:sp>
    </p:spTree>
    <p:extLst>
      <p:ext uri="{BB962C8B-B14F-4D97-AF65-F5344CB8AC3E}">
        <p14:creationId xmlns:p14="http://schemas.microsoft.com/office/powerpoint/2010/main" val="26207963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smtClean="0"/>
              <a:t>Vizibility</a:t>
            </a:r>
            <a:endParaRPr lang="en-US" sz="3200" b="1" dirty="0"/>
          </a:p>
        </p:txBody>
      </p:sp>
      <p:sp>
        <p:nvSpPr>
          <p:cNvPr id="3" name="Rectangle 2"/>
          <p:cNvSpPr/>
          <p:nvPr/>
        </p:nvSpPr>
        <p:spPr>
          <a:xfrm>
            <a:off x="313270" y="1215628"/>
            <a:ext cx="8475133" cy="4462760"/>
          </a:xfrm>
          <a:prstGeom prst="rect">
            <a:avLst/>
          </a:prstGeom>
        </p:spPr>
        <p:txBody>
          <a:bodyPr wrap="square">
            <a:spAutoFit/>
          </a:bodyPr>
          <a:lstStyle/>
          <a:p>
            <a:pPr marL="342900" indent="-342900">
              <a:buFont typeface="Arial"/>
              <a:buChar char="•"/>
            </a:pPr>
            <a:r>
              <a:rPr lang="en-US" sz="2400" dirty="0" smtClean="0"/>
              <a:t>ISS will increase </a:t>
            </a:r>
            <a:r>
              <a:rPr lang="en-US" sz="2400" dirty="0"/>
              <a:t>the number and quality </a:t>
            </a:r>
            <a:r>
              <a:rPr lang="en-US" sz="2400" dirty="0" smtClean="0"/>
              <a:t>of  </a:t>
            </a:r>
            <a:r>
              <a:rPr lang="en-US" sz="2400" dirty="0"/>
              <a:t>scientific output in ISI ranked journals. </a:t>
            </a:r>
            <a:endParaRPr lang="en-US" sz="2400" dirty="0" smtClean="0"/>
          </a:p>
          <a:p>
            <a:pPr marL="342900" indent="-342900">
              <a:buFont typeface="Arial"/>
              <a:buChar char="•"/>
            </a:pPr>
            <a:r>
              <a:rPr lang="en-US" sz="2400" dirty="0" smtClean="0"/>
              <a:t>ISS </a:t>
            </a:r>
            <a:r>
              <a:rPr lang="en-US" sz="2400" dirty="0"/>
              <a:t>visibility within the space science community is through the participation and organization of conferences, workshops, lectures and summer </a:t>
            </a:r>
            <a:r>
              <a:rPr lang="en-US" sz="2400" dirty="0" smtClean="0"/>
              <a:t>schools.</a:t>
            </a:r>
          </a:p>
          <a:p>
            <a:pPr marL="342900" indent="-342900">
              <a:buFont typeface="Arial"/>
              <a:buChar char="•"/>
            </a:pPr>
            <a:r>
              <a:rPr lang="en-US" sz="2400" dirty="0" smtClean="0"/>
              <a:t>ISS will encourage </a:t>
            </a:r>
            <a:r>
              <a:rPr lang="en-US" sz="2400" dirty="0"/>
              <a:t>and supported the </a:t>
            </a:r>
            <a:r>
              <a:rPr lang="en-US" sz="2400" dirty="0" smtClean="0"/>
              <a:t> scientists exposure </a:t>
            </a:r>
            <a:r>
              <a:rPr lang="en-US" sz="2400" dirty="0"/>
              <a:t>to mass media </a:t>
            </a:r>
            <a:r>
              <a:rPr lang="en-US" sz="2400" dirty="0" smtClean="0"/>
              <a:t>attention</a:t>
            </a:r>
          </a:p>
          <a:p>
            <a:pPr marL="342900" indent="-342900">
              <a:buFont typeface="Arial"/>
              <a:buChar char="•"/>
            </a:pPr>
            <a:r>
              <a:rPr lang="en-US" sz="2400" dirty="0" smtClean="0"/>
              <a:t>Production the media scientific content and disseminate thought (homepage, </a:t>
            </a:r>
            <a:r>
              <a:rPr lang="en-US" sz="2400" dirty="0" err="1" smtClean="0"/>
              <a:t>facebook</a:t>
            </a:r>
            <a:r>
              <a:rPr lang="en-US" sz="2400" dirty="0" smtClean="0"/>
              <a:t>, </a:t>
            </a:r>
            <a:r>
              <a:rPr lang="en-US" sz="2400" dirty="0" err="1" smtClean="0"/>
              <a:t>twiter</a:t>
            </a:r>
            <a:r>
              <a:rPr lang="en-US" sz="2400" dirty="0" smtClean="0"/>
              <a:t>, </a:t>
            </a:r>
            <a:r>
              <a:rPr lang="en-US" sz="2400" dirty="0" err="1" smtClean="0"/>
              <a:t>etc</a:t>
            </a:r>
            <a:r>
              <a:rPr lang="en-US" sz="2400" dirty="0" smtClean="0"/>
              <a:t>)  </a:t>
            </a:r>
          </a:p>
          <a:p>
            <a:pPr marL="342900" indent="-342900">
              <a:buFont typeface="Arial"/>
              <a:buChar char="•"/>
            </a:pPr>
            <a:endParaRPr lang="en-US" sz="2400" dirty="0" smtClean="0"/>
          </a:p>
          <a:p>
            <a:pPr marL="342900" indent="-342900">
              <a:buFontTx/>
              <a:buChar char="-"/>
            </a:pPr>
            <a:endParaRPr lang="en-US" sz="2400" dirty="0" smtClean="0"/>
          </a:p>
          <a:p>
            <a:endParaRPr lang="en-US" sz="2000" dirty="0"/>
          </a:p>
        </p:txBody>
      </p:sp>
    </p:spTree>
    <p:extLst>
      <p:ext uri="{BB962C8B-B14F-4D97-AF65-F5344CB8AC3E}">
        <p14:creationId xmlns:p14="http://schemas.microsoft.com/office/powerpoint/2010/main" val="35141658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p:cNvSpPr>
            <a:spLocks noChangeArrowheads="1"/>
          </p:cNvSpPr>
          <p:nvPr/>
        </p:nvSpPr>
        <p:spPr bwMode="auto">
          <a:xfrm>
            <a:off x="2573338" y="610506"/>
            <a:ext cx="3955474" cy="1111117"/>
          </a:xfrm>
          <a:prstGeom prst="cloudCallout">
            <a:avLst>
              <a:gd name="adj1" fmla="val -18634"/>
              <a:gd name="adj2" fmla="val 133713"/>
            </a:avLst>
          </a:prstGeom>
          <a:noFill/>
          <a:ln w="109800">
            <a:solidFill>
              <a:srgbClr val="FF3333"/>
            </a:solidFill>
            <a:round/>
            <a:headEnd/>
            <a:tailEnd/>
          </a:ln>
          <a:effectLst/>
          <a:extLst/>
        </p:spPr>
        <p:txBody>
          <a:bodyPr lIns="81639" tIns="40820" rIns="81639" bIns="40820" anchor="ctr"/>
          <a:lstStyle/>
          <a:p>
            <a:pPr algn="ctr">
              <a:tabLst>
                <a:tab pos="656650" algn="l"/>
                <a:tab pos="1313299" algn="l"/>
                <a:tab pos="1969949" algn="l"/>
                <a:tab pos="2626599" algn="l"/>
              </a:tabLst>
              <a:defRPr/>
            </a:pPr>
            <a:r>
              <a:rPr lang="en-GB" dirty="0"/>
              <a:t>What </a:t>
            </a:r>
            <a:r>
              <a:rPr lang="en-GB" dirty="0" smtClean="0"/>
              <a:t>about </a:t>
            </a:r>
            <a:r>
              <a:rPr lang="en-US" dirty="0" smtClean="0"/>
              <a:t>ISS gratitude?</a:t>
            </a:r>
            <a:endParaRPr lang="en-GB" dirty="0"/>
          </a:p>
        </p:txBody>
      </p:sp>
      <p:pic>
        <p:nvPicPr>
          <p:cNvPr id="4" name="Picture 3"/>
          <p:cNvPicPr>
            <a:picLocks noChangeAspect="1"/>
          </p:cNvPicPr>
          <p:nvPr/>
        </p:nvPicPr>
        <p:blipFill>
          <a:blip r:embed="rId3"/>
          <a:stretch>
            <a:fillRect/>
          </a:stretch>
        </p:blipFill>
        <p:spPr>
          <a:xfrm>
            <a:off x="1677062" y="2490858"/>
            <a:ext cx="2845926" cy="2260355"/>
          </a:xfrm>
          <a:prstGeom prst="rect">
            <a:avLst/>
          </a:prstGeom>
        </p:spPr>
      </p:pic>
    </p:spTree>
    <p:extLst>
      <p:ext uri="{BB962C8B-B14F-4D97-AF65-F5344CB8AC3E}">
        <p14:creationId xmlns:p14="http://schemas.microsoft.com/office/powerpoint/2010/main" val="116434611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832</TotalTime>
  <Words>8041</Words>
  <Application>Microsoft Macintosh PowerPoint</Application>
  <PresentationFormat>On-screen Show (16:9)</PresentationFormat>
  <Paragraphs>749</Paragraphs>
  <Slides>94</Slides>
  <Notes>62</Notes>
  <HiddenSlides>0</HiddenSlides>
  <MMClips>0</MMClips>
  <ScaleCrop>false</ScaleCrop>
  <HeadingPairs>
    <vt:vector size="4" baseType="variant">
      <vt:variant>
        <vt:lpstr>Theme</vt:lpstr>
      </vt:variant>
      <vt:variant>
        <vt:i4>1</vt:i4>
      </vt:variant>
      <vt:variant>
        <vt:lpstr>Slide Titles</vt:lpstr>
      </vt:variant>
      <vt:variant>
        <vt:i4>94</vt:i4>
      </vt:variant>
    </vt:vector>
  </HeadingPairs>
  <TitlesOfParts>
    <vt:vector size="95" baseType="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STRATEGIC SCIENTIFIC OBJECTIVES AND DIRECTIONS</vt:lpstr>
      <vt:lpstr>STRATEGIC SCIENTIFIC OBJECTIVES AND DIRECTIONS</vt:lpstr>
      <vt:lpstr>STRATEGIC SCIENTIFIC OBJECTIVES AND DIRECTIONS</vt:lpstr>
      <vt:lpstr>STRATEGIC SCIENTIFIC OBJECTIVES AND DIRECTIONS</vt:lpstr>
      <vt:lpstr>STRATEGIC SCIENTIFIC OBJECTIVES AND DIRECTIONS</vt:lpstr>
      <vt:lpstr>STRATEGIC SCIENTIFIC OBJECTIVES AND DIRECTIONS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ISS HR Management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ERP @ ISS</vt:lpstr>
      <vt:lpstr>ERP –HR&amp;PayRoll  @ ISS</vt:lpstr>
      <vt:lpstr>ERP – FI @ ISS</vt:lpstr>
      <vt:lpstr>ERP – LO @ ISS</vt:lpstr>
      <vt:lpstr>ERP – BI @ ISS</vt:lpstr>
      <vt:lpstr>Operational Procedures @ ISS</vt:lpstr>
      <vt:lpstr>Thank you very much!</vt:lpstr>
      <vt:lpstr>PowerPoint Presentation</vt:lpstr>
      <vt:lpstr>MISSION AND VISION </vt:lpstr>
      <vt:lpstr>PowerPoint Presentation</vt:lpstr>
      <vt:lpstr>SCIENTIFIC SWOT ANALYSIS</vt:lpstr>
      <vt:lpstr>SCIENTIFIC SWOT ANALYSIS</vt:lpstr>
      <vt:lpstr>SCIENTIFIC SWOT ANALYSIS</vt:lpstr>
      <vt:lpstr>SCIENTIFIC SWOT ANALYSIS</vt:lpstr>
      <vt:lpstr>PowerPoint Presentation</vt:lpstr>
      <vt:lpstr>STRATEGIC SCIENTIFIC OBJECTIVES AND DIRECTIONS</vt:lpstr>
      <vt:lpstr>STRATEGIC SCIENTIFIC OBJECTIVES AND DIRECTIONS</vt:lpstr>
      <vt:lpstr>STRATEGIC SCIENTIFIC OBJECTIVES AND DIRECTIONS</vt:lpstr>
      <vt:lpstr>STRATEGIC SCIENTIFIC OBJECTIVES AND DIRECTIONS</vt:lpstr>
      <vt:lpstr>STRATEGIC SCIENTIFIC OBJECTIVES AND DIRECTIONS</vt:lpstr>
      <vt:lpstr>STRATEGIC SCIENTIFIC OBJECTIVES AND DIRECTIONS</vt:lpstr>
      <vt:lpstr>Human Resources Strategy</vt:lpstr>
      <vt:lpstr>Human Resources Strategy</vt:lpstr>
      <vt:lpstr>Human Resources Strategy</vt:lpstr>
      <vt:lpstr>Mechanisms for Stimulating the Appearance of New Research Directions </vt:lpstr>
      <vt:lpstr>Mechanisms for Stimulating the Appearance of New Research Directions </vt:lpstr>
      <vt:lpstr>Mechanisms for Stimulating the Appearance of New Research Directions </vt:lpstr>
      <vt:lpstr>Mechanisms for Stimulating the Appearance of New Research Directions </vt:lpstr>
      <vt:lpstr>PowerPoint Presentation</vt:lpstr>
      <vt:lpstr>Financial SWOT Analysis</vt:lpstr>
      <vt:lpstr>Financial SWOT Analysis</vt:lpstr>
      <vt:lpstr>Financial SWOT Analysis</vt:lpstr>
      <vt:lpstr>Financial SWOT Analysis</vt:lpstr>
      <vt:lpstr>Financial SWOT Analysis</vt:lpstr>
      <vt:lpstr>Financial SWOT Analysis</vt:lpstr>
      <vt:lpstr>SCIENTIFIC SWOT ANALYSIS</vt:lpstr>
      <vt:lpstr>SCIENTIFIC SWOT ANALYSIS</vt:lpstr>
      <vt:lpstr>PowerPoint Presentation</vt:lpstr>
      <vt:lpstr>Infrastructure: Investment Plan and Strategy</vt:lpstr>
      <vt:lpstr>PowerPoint Presentation</vt:lpstr>
      <vt:lpstr> Technology Transfer and Attraction of Non-public Funds</vt:lpstr>
      <vt:lpstr>PowerPoint Presentation</vt:lpstr>
      <vt:lpstr>PowerPoint Presentation</vt:lpstr>
      <vt:lpstr> Strategic partnerships</vt:lpstr>
      <vt:lpstr> Strategic partnerships</vt:lpstr>
      <vt:lpstr> Strategic partnerships</vt:lpstr>
      <vt:lpstr>Vizibility</vt:lpstr>
      <vt:lpstr>PowerPoint Presentation</vt:lpstr>
    </vt:vector>
  </TitlesOfParts>
  <Company>Institute of Space Science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Ion-Sorin ZGURA</dc:creator>
  <cp:lastModifiedBy>Sorin Zgura</cp:lastModifiedBy>
  <cp:revision>84</cp:revision>
  <dcterms:created xsi:type="dcterms:W3CDTF">2012-04-09T02:36:56Z</dcterms:created>
  <dcterms:modified xsi:type="dcterms:W3CDTF">2013-10-14T08:06:12Z</dcterms:modified>
</cp:coreProperties>
</file>